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2" r:id="rId1"/>
  </p:sldMasterIdLst>
  <p:handoutMasterIdLst>
    <p:handoutMasterId r:id="rId124"/>
  </p:handoutMasterIdLst>
  <p:sldIdLst>
    <p:sldId id="390" r:id="rId2"/>
    <p:sldId id="277" r:id="rId3"/>
    <p:sldId id="260" r:id="rId4"/>
    <p:sldId id="278" r:id="rId5"/>
    <p:sldId id="258" r:id="rId6"/>
    <p:sldId id="314" r:id="rId7"/>
    <p:sldId id="315" r:id="rId8"/>
    <p:sldId id="261" r:id="rId9"/>
    <p:sldId id="264" r:id="rId10"/>
    <p:sldId id="265" r:id="rId11"/>
    <p:sldId id="266" r:id="rId12"/>
    <p:sldId id="273" r:id="rId13"/>
    <p:sldId id="267" r:id="rId14"/>
    <p:sldId id="268" r:id="rId15"/>
    <p:sldId id="274" r:id="rId16"/>
    <p:sldId id="269" r:id="rId17"/>
    <p:sldId id="271" r:id="rId18"/>
    <p:sldId id="270" r:id="rId19"/>
    <p:sldId id="275" r:id="rId20"/>
    <p:sldId id="272" r:id="rId21"/>
    <p:sldId id="276" r:id="rId22"/>
    <p:sldId id="316" r:id="rId23"/>
    <p:sldId id="259" r:id="rId24"/>
    <p:sldId id="257" r:id="rId25"/>
    <p:sldId id="280" r:id="rId26"/>
    <p:sldId id="281" r:id="rId27"/>
    <p:sldId id="282" r:id="rId28"/>
    <p:sldId id="283" r:id="rId29"/>
    <p:sldId id="287" r:id="rId30"/>
    <p:sldId id="286" r:id="rId31"/>
    <p:sldId id="288" r:id="rId32"/>
    <p:sldId id="289" r:id="rId33"/>
    <p:sldId id="292" r:id="rId34"/>
    <p:sldId id="284" r:id="rId35"/>
    <p:sldId id="293" r:id="rId36"/>
    <p:sldId id="285" r:id="rId37"/>
    <p:sldId id="290" r:id="rId38"/>
    <p:sldId id="291" r:id="rId39"/>
    <p:sldId id="294" r:id="rId40"/>
    <p:sldId id="295" r:id="rId41"/>
    <p:sldId id="296" r:id="rId42"/>
    <p:sldId id="297" r:id="rId43"/>
    <p:sldId id="298" r:id="rId44"/>
    <p:sldId id="317" r:id="rId45"/>
    <p:sldId id="303" r:id="rId46"/>
    <p:sldId id="301" r:id="rId47"/>
    <p:sldId id="320" r:id="rId48"/>
    <p:sldId id="319" r:id="rId49"/>
    <p:sldId id="302" r:id="rId50"/>
    <p:sldId id="318" r:id="rId51"/>
    <p:sldId id="312" r:id="rId52"/>
    <p:sldId id="304" r:id="rId53"/>
    <p:sldId id="308" r:id="rId54"/>
    <p:sldId id="309" r:id="rId55"/>
    <p:sldId id="313" r:id="rId56"/>
    <p:sldId id="310" r:id="rId57"/>
    <p:sldId id="305" r:id="rId58"/>
    <p:sldId id="311" r:id="rId59"/>
    <p:sldId id="306" r:id="rId60"/>
    <p:sldId id="321" r:id="rId61"/>
    <p:sldId id="322" r:id="rId62"/>
    <p:sldId id="323" r:id="rId63"/>
    <p:sldId id="325" r:id="rId64"/>
    <p:sldId id="324" r:id="rId65"/>
    <p:sldId id="326" r:id="rId66"/>
    <p:sldId id="327" r:id="rId67"/>
    <p:sldId id="328" r:id="rId68"/>
    <p:sldId id="330" r:id="rId69"/>
    <p:sldId id="329" r:id="rId70"/>
    <p:sldId id="331" r:id="rId71"/>
    <p:sldId id="333" r:id="rId72"/>
    <p:sldId id="332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56" r:id="rId83"/>
    <p:sldId id="357" r:id="rId84"/>
    <p:sldId id="345" r:id="rId85"/>
    <p:sldId id="346" r:id="rId86"/>
    <p:sldId id="348" r:id="rId87"/>
    <p:sldId id="365" r:id="rId88"/>
    <p:sldId id="351" r:id="rId89"/>
    <p:sldId id="350" r:id="rId90"/>
    <p:sldId id="354" r:id="rId91"/>
    <p:sldId id="355" r:id="rId92"/>
    <p:sldId id="358" r:id="rId93"/>
    <p:sldId id="352" r:id="rId94"/>
    <p:sldId id="353" r:id="rId95"/>
    <p:sldId id="359" r:id="rId96"/>
    <p:sldId id="360" r:id="rId97"/>
    <p:sldId id="363" r:id="rId98"/>
    <p:sldId id="364" r:id="rId99"/>
    <p:sldId id="366" r:id="rId100"/>
    <p:sldId id="368" r:id="rId101"/>
    <p:sldId id="370" r:id="rId102"/>
    <p:sldId id="371" r:id="rId103"/>
    <p:sldId id="372" r:id="rId104"/>
    <p:sldId id="373" r:id="rId105"/>
    <p:sldId id="389" r:id="rId106"/>
    <p:sldId id="367" r:id="rId107"/>
    <p:sldId id="374" r:id="rId108"/>
    <p:sldId id="376" r:id="rId109"/>
    <p:sldId id="379" r:id="rId110"/>
    <p:sldId id="377" r:id="rId111"/>
    <p:sldId id="378" r:id="rId112"/>
    <p:sldId id="380" r:id="rId113"/>
    <p:sldId id="381" r:id="rId114"/>
    <p:sldId id="382" r:id="rId115"/>
    <p:sldId id="383" r:id="rId116"/>
    <p:sldId id="375" r:id="rId117"/>
    <p:sldId id="384" r:id="rId118"/>
    <p:sldId id="385" r:id="rId119"/>
    <p:sldId id="387" r:id="rId120"/>
    <p:sldId id="388" r:id="rId121"/>
    <p:sldId id="361" r:id="rId122"/>
    <p:sldId id="362" r:id="rId1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099" autoAdjust="0"/>
  </p:normalViewPr>
  <p:slideViewPr>
    <p:cSldViewPr snapToGrid="0" snapToObjects="1">
      <p:cViewPr>
        <p:scale>
          <a:sx n="100" d="100"/>
          <a:sy n="100" d="100"/>
        </p:scale>
        <p:origin x="-1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handoutMaster" Target="handoutMasters/handoutMaster1.xml"/><Relationship Id="rId125" Type="http://schemas.openxmlformats.org/officeDocument/2006/relationships/printerSettings" Target="printerSettings/printerSettings1.bin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FF704-C85E-D24C-A7E3-0F9EBEED715E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4B467-8AB2-0D4E-9513-C2269C25A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9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8A432C8-69A7-458B-9684-2BFA64B31948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C4549AC-EB31-477F-92A9-B1988E232878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EBA98F-560C-4997-81C4-81D4D9187EAB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50972B2-CA5C-437D-87D0-8081271A9E4B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BDC1E59-17DD-41CE-97CA-624A472382D4}" type="datetime2">
              <a:rPr lang="en-US" smtClean="0"/>
              <a:t>Sunday, December 4, 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80CB818-7379-467D-8E76-EF9D9074A26C}" type="datetime2">
              <a:rPr lang="en-US" smtClean="0"/>
              <a:t>Sunday, December 4, 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cflib/vcflib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amtools.github.io/bcftools/bcftool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edtools.readthedocs.io/en/latest/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novar.openbioinformatics.org/en/latest/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rq5x/lumpy-sv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informatics.babraham.ac.uk/projects/fastqc/Help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elipmoc/skewer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-bwa.sourceforge.net/bwa.s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kg/freebayes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Variant Calling by </a:t>
            </a:r>
            <a:br>
              <a:rPr lang="en-US" dirty="0"/>
            </a:br>
            <a:r>
              <a:rPr lang="en-US" dirty="0"/>
              <a:t>Current-Generation Sequencing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 Didion,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1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How much will it cost?</a:t>
            </a:r>
          </a:p>
          <a:p>
            <a:pPr marL="0" indent="0">
              <a:buNone/>
            </a:pPr>
            <a:r>
              <a:rPr lang="en-US" i="1" dirty="0" smtClean="0"/>
              <a:t>N</a:t>
            </a:r>
            <a:r>
              <a:rPr lang="en-US" dirty="0" smtClean="0"/>
              <a:t> = Number of Samples</a:t>
            </a:r>
          </a:p>
          <a:p>
            <a:pPr marL="0" indent="0">
              <a:buNone/>
            </a:pPr>
            <a:r>
              <a:rPr lang="en-US" i="1" dirty="0" smtClean="0"/>
              <a:t>L</a:t>
            </a:r>
            <a:r>
              <a:rPr lang="en-US" dirty="0" smtClean="0"/>
              <a:t> = Library preparation cost</a:t>
            </a:r>
          </a:p>
          <a:p>
            <a:pPr marL="0" indent="0">
              <a:buNone/>
            </a:pPr>
            <a:r>
              <a:rPr lang="en-US" i="1" dirty="0"/>
              <a:t>S</a:t>
            </a:r>
            <a:r>
              <a:rPr lang="en-US" dirty="0" smtClean="0"/>
              <a:t> = Cost per unit of sequencing</a:t>
            </a:r>
          </a:p>
          <a:p>
            <a:pPr marL="0" indent="0">
              <a:buNone/>
            </a:pPr>
            <a:r>
              <a:rPr lang="en-US" i="1" dirty="0" smtClean="0"/>
              <a:t>D</a:t>
            </a:r>
            <a:r>
              <a:rPr lang="en-US" dirty="0" smtClean="0"/>
              <a:t> = Depth (or “coverage”) per sample</a:t>
            </a:r>
          </a:p>
          <a:p>
            <a:pPr marL="0" indent="0">
              <a:buNone/>
            </a:pPr>
            <a:r>
              <a:rPr lang="en-US" i="1" dirty="0" smtClean="0"/>
              <a:t>B</a:t>
            </a:r>
            <a:r>
              <a:rPr lang="en-US" dirty="0" smtClean="0"/>
              <a:t> = Bioinformatics cost</a:t>
            </a:r>
            <a:r>
              <a:rPr lang="en-US" dirty="0"/>
              <a:t> </a:t>
            </a:r>
            <a:r>
              <a:rPr lang="en-US" dirty="0" smtClean="0"/>
              <a:t>per sample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Depth (</a:t>
            </a:r>
            <a:r>
              <a:rPr lang="en-US" b="1" i="1" dirty="0" smtClean="0">
                <a:solidFill>
                  <a:srgbClr val="FF0000"/>
                </a:solidFill>
              </a:rPr>
              <a:t>D</a:t>
            </a:r>
            <a:r>
              <a:rPr lang="en-US" b="1" dirty="0" smtClean="0">
                <a:solidFill>
                  <a:srgbClr val="FF0000"/>
                </a:solidFill>
              </a:rPr>
              <a:t>) = data size (bp) / genome size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Cost = </a:t>
            </a:r>
            <a:r>
              <a:rPr lang="en-US" b="1" i="1" dirty="0" smtClean="0">
                <a:solidFill>
                  <a:srgbClr val="FF0000"/>
                </a:solidFill>
              </a:rPr>
              <a:t>N</a:t>
            </a:r>
            <a:r>
              <a:rPr lang="en-US" b="1" dirty="0" smtClean="0">
                <a:solidFill>
                  <a:srgbClr val="FF0000"/>
                </a:solidFill>
              </a:rPr>
              <a:t> * [ </a:t>
            </a:r>
            <a:r>
              <a:rPr lang="en-US" b="1" i="1" dirty="0" smtClean="0">
                <a:solidFill>
                  <a:srgbClr val="FF0000"/>
                </a:solidFill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+ 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i="1" dirty="0" smtClean="0">
                <a:solidFill>
                  <a:srgbClr val="FF0000"/>
                </a:solidFill>
              </a:rPr>
              <a:t>S</a:t>
            </a:r>
            <a:r>
              <a:rPr lang="en-US" b="1" dirty="0" smtClean="0">
                <a:solidFill>
                  <a:srgbClr val="FF0000"/>
                </a:solidFill>
              </a:rPr>
              <a:t> * </a:t>
            </a:r>
            <a:r>
              <a:rPr lang="en-US" b="1" i="1" dirty="0" smtClean="0">
                <a:solidFill>
                  <a:srgbClr val="FF0000"/>
                </a:solidFill>
              </a:rPr>
              <a:t>D</a:t>
            </a:r>
            <a:r>
              <a:rPr lang="en-US" b="1" dirty="0" smtClean="0">
                <a:solidFill>
                  <a:srgbClr val="FF0000"/>
                </a:solidFill>
              </a:rPr>
              <a:t>) + </a:t>
            </a:r>
            <a:r>
              <a:rPr lang="en-US" b="1" i="1" dirty="0" smtClean="0">
                <a:solidFill>
                  <a:srgbClr val="FF0000"/>
                </a:solidFill>
              </a:rPr>
              <a:t>B</a:t>
            </a:r>
            <a:r>
              <a:rPr lang="en-US" b="1" dirty="0" smtClean="0">
                <a:solidFill>
                  <a:srgbClr val="FF0000"/>
                </a:solidFill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6545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Header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286232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##</a:t>
            </a:r>
            <a:r>
              <a:rPr lang="en-US" dirty="0" err="1"/>
              <a:t>fileformat</a:t>
            </a:r>
            <a:r>
              <a:rPr lang="en-US" dirty="0"/>
              <a:t>=VCFv4.2</a:t>
            </a:r>
          </a:p>
          <a:p>
            <a:r>
              <a:rPr lang="en-US" dirty="0"/>
              <a:t>##FILTER=&lt;ID=</a:t>
            </a:r>
            <a:r>
              <a:rPr lang="en-US" dirty="0" err="1"/>
              <a:t>LowQual,Description</a:t>
            </a:r>
            <a:r>
              <a:rPr lang="en-US" dirty="0"/>
              <a:t>="Low quality"&gt;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AD,Number</a:t>
            </a:r>
            <a:r>
              <a:rPr lang="en-US" dirty="0"/>
              <a:t>=</a:t>
            </a:r>
            <a:r>
              <a:rPr lang="en-US" dirty="0" err="1"/>
              <a:t>R,Type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="Allelic depths for the ref and alt alleles in the order listed"&gt;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DP,Number</a:t>
            </a:r>
            <a:r>
              <a:rPr lang="en-US" dirty="0"/>
              <a:t>=1,Type=</a:t>
            </a:r>
            <a:r>
              <a:rPr lang="en-US" dirty="0" err="1"/>
              <a:t>Integer,Description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##INFO=&lt;ID=</a:t>
            </a:r>
            <a:r>
              <a:rPr lang="en-US" dirty="0" err="1"/>
              <a:t>AC,Number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="Allele count in genotypes, for each ALT allele, in the same order as listed"&gt;</a:t>
            </a:r>
          </a:p>
          <a:p>
            <a:r>
              <a:rPr lang="en-US" dirty="0"/>
              <a:t>##INFO=&lt;ID=</a:t>
            </a:r>
            <a:r>
              <a:rPr lang="en-US" dirty="0" err="1"/>
              <a:t>AF,Number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Float,Description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156200"/>
            <a:ext cx="8864600" cy="157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FILTER: marker that the variant failed a condition</a:t>
            </a:r>
          </a:p>
          <a:p>
            <a:r>
              <a:rPr lang="en-US" dirty="0" smtClean="0"/>
              <a:t>INFO: information given for each variant</a:t>
            </a:r>
          </a:p>
          <a:p>
            <a:r>
              <a:rPr lang="en-US" dirty="0"/>
              <a:t>FORMAT: information given in each genotype record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6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</a:t>
            </a:r>
            <a:r>
              <a:rPr lang="pt-BR" dirty="0"/>
              <a:t>/0:2,0:2:6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505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ID: If variant is known, it’s database ID (</a:t>
            </a:r>
            <a:r>
              <a:rPr lang="en-US" i="1" dirty="0" smtClean="0"/>
              <a:t>e.g. </a:t>
            </a:r>
            <a:r>
              <a:rPr lang="en-US" dirty="0" err="1" smtClean="0"/>
              <a:t>dbSNP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REF, ALT: the reference and alternate alleles</a:t>
            </a:r>
          </a:p>
          <a:p>
            <a:pPr lvl="1"/>
            <a:r>
              <a:rPr lang="en-US" dirty="0" smtClean="0"/>
              <a:t>ALT may contain more than one allele, comma-separated</a:t>
            </a:r>
          </a:p>
          <a:p>
            <a:r>
              <a:rPr lang="en-US" dirty="0" smtClean="0"/>
              <a:t>QUAL: PHRED-scale probability that there is no variant at this site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25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0/1:2,2:4:</a:t>
            </a:r>
            <a:r>
              <a:rPr lang="pt-BR" dirty="0"/>
              <a:t>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6322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each sample:</a:t>
            </a:r>
          </a:p>
          <a:p>
            <a:pPr lvl="1"/>
            <a:r>
              <a:rPr lang="en-US" dirty="0" smtClean="0"/>
              <a:t>GT: genotype call; 0 is reference, and 1, 2, … are alternate</a:t>
            </a:r>
          </a:p>
          <a:p>
            <a:pPr lvl="2"/>
            <a:r>
              <a:rPr lang="en-US" dirty="0" smtClean="0"/>
              <a:t>0/0 is homozygous reference</a:t>
            </a:r>
          </a:p>
          <a:p>
            <a:pPr lvl="2"/>
            <a:r>
              <a:rPr lang="en-US" dirty="0" smtClean="0"/>
              <a:t>0/1 is heterozygous</a:t>
            </a:r>
          </a:p>
          <a:p>
            <a:pPr lvl="2"/>
            <a:r>
              <a:rPr lang="en-US" dirty="0" smtClean="0"/>
              <a:t>1/1 is homozygous alternate</a:t>
            </a:r>
          </a:p>
          <a:p>
            <a:pPr lvl="2"/>
            <a:r>
              <a:rPr lang="en-US" dirty="0" smtClean="0"/>
              <a:t>‘.’ means no call</a:t>
            </a:r>
          </a:p>
          <a:p>
            <a:pPr lvl="2"/>
            <a:r>
              <a:rPr lang="en-US" dirty="0" smtClean="0"/>
              <a:t>If there is a ‘|’ rather than ‘/’, the genotype is phased</a:t>
            </a:r>
          </a:p>
          <a:p>
            <a:pPr lvl="1"/>
            <a:r>
              <a:rPr lang="en-US" dirty="0" smtClean="0"/>
              <a:t>GQ: PHRED-scale probability that the call is incorrect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870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Variant Filtering using </a:t>
            </a:r>
            <a:r>
              <a:rPr lang="en-US" u="sng" dirty="0" err="1" smtClean="0"/>
              <a:t>VCFLib</a:t>
            </a:r>
            <a:endParaRPr lang="en-US" u="sng" dirty="0" smtClean="0"/>
          </a:p>
          <a:p>
            <a:r>
              <a:rPr lang="en-US" dirty="0" err="1" smtClean="0"/>
              <a:t>FreeBayes</a:t>
            </a:r>
            <a:r>
              <a:rPr lang="en-US" dirty="0" smtClean="0"/>
              <a:t> emphasizes sensitivity over specificity, leading to many false-positives</a:t>
            </a:r>
          </a:p>
          <a:p>
            <a:r>
              <a:rPr lang="en-US" dirty="0" smtClean="0"/>
              <a:t>Filtering is necessary to reduce false positives</a:t>
            </a:r>
          </a:p>
          <a:p>
            <a:r>
              <a:rPr lang="en-US" dirty="0" smtClean="0"/>
              <a:t>Several ways to filter: read depth, variant quality, strand bias, variant position in read, etc.</a:t>
            </a:r>
          </a:p>
          <a:p>
            <a:r>
              <a:rPr lang="en-US" dirty="0" err="1" smtClean="0"/>
              <a:t>VCFLib</a:t>
            </a:r>
            <a:r>
              <a:rPr lang="en-US" dirty="0" smtClean="0"/>
              <a:t> is by the same author as </a:t>
            </a:r>
            <a:r>
              <a:rPr lang="en-US" dirty="0" err="1" smtClean="0"/>
              <a:t>FreeBayes</a:t>
            </a:r>
            <a:endParaRPr lang="en-US" dirty="0"/>
          </a:p>
          <a:p>
            <a:pPr lvl="1"/>
            <a:r>
              <a:rPr lang="en-US" dirty="0" smtClean="0"/>
              <a:t>Apply multiple filtering criteria</a:t>
            </a:r>
          </a:p>
          <a:p>
            <a:pPr lvl="1"/>
            <a:r>
              <a:rPr lang="en-US" dirty="0" smtClean="0"/>
              <a:t>Many other useful tools</a:t>
            </a:r>
          </a:p>
          <a:p>
            <a:pPr marL="365760" lvl="1" indent="0" algn="ctr">
              <a:buNone/>
            </a:pPr>
            <a:r>
              <a:rPr lang="en-US" dirty="0">
                <a:hlinkClick r:id="rId2"/>
              </a:rPr>
              <a:t>https://github.com/vcflib/</a:t>
            </a:r>
            <a:r>
              <a:rPr lang="en-US" dirty="0" smtClean="0">
                <a:hlinkClick r:id="rId2"/>
              </a:rPr>
              <a:t>vcflib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504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Filter Variants with </a:t>
            </a:r>
            <a:r>
              <a:rPr lang="en-US" u="sng" dirty="0" err="1" smtClean="0"/>
              <a:t>VCFLib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filter VCF by minimum variant quality score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vcffilter</a:t>
            </a:r>
            <a:r>
              <a:rPr lang="en-US" sz="2400" dirty="0" smtClean="0">
                <a:latin typeface="Courier"/>
                <a:cs typeface="Courier"/>
              </a:rPr>
              <a:t> –f “QUAL &gt; </a:t>
            </a:r>
            <a:r>
              <a:rPr lang="en-US" sz="2400" dirty="0" smtClean="0">
                <a:latin typeface="Courier"/>
                <a:cs typeface="Courier"/>
              </a:rPr>
              <a:t>10</a:t>
            </a:r>
            <a:r>
              <a:rPr lang="en-US" sz="2400" dirty="0" smtClean="0">
                <a:latin typeface="Courier"/>
                <a:cs typeface="Courier"/>
              </a:rPr>
              <a:t>0</a:t>
            </a:r>
            <a:r>
              <a:rPr lang="en-US" sz="2400" dirty="0" smtClean="0">
                <a:latin typeface="Courier"/>
                <a:cs typeface="Courier"/>
              </a:rPr>
              <a:t>” </a:t>
            </a:r>
            <a:r>
              <a:rPr lang="en-US" sz="2400" i="1" dirty="0" smtClean="0">
                <a:latin typeface="Courier"/>
                <a:cs typeface="Courier"/>
              </a:rPr>
              <a:t>VCF_FILE</a:t>
            </a:r>
            <a:r>
              <a:rPr lang="en-US" sz="2400" dirty="0" smtClean="0">
                <a:latin typeface="Courier"/>
                <a:cs typeface="Courier"/>
              </a:rPr>
              <a:t> | \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&gt; </a:t>
            </a: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filtered.vcf.gz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filter VCF by minimum read depth; add new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#</a:t>
            </a:r>
            <a:r>
              <a:rPr lang="en-US" sz="2400" dirty="0" smtClean="0">
                <a:latin typeface="Courier"/>
                <a:cs typeface="Courier"/>
              </a:rPr>
              <a:t> FILTER tag, rather than removing rows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vcffilter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-A –t “deep” –f </a:t>
            </a:r>
            <a:r>
              <a:rPr lang="en-US" sz="2400" dirty="0" smtClean="0">
                <a:latin typeface="Courier"/>
                <a:cs typeface="Courier"/>
              </a:rPr>
              <a:t>“DP &gt; </a:t>
            </a:r>
            <a:r>
              <a:rPr lang="en-US" sz="2400" dirty="0" smtClean="0">
                <a:latin typeface="Courier"/>
                <a:cs typeface="Courier"/>
              </a:rPr>
              <a:t>250</a:t>
            </a:r>
            <a:r>
              <a:rPr lang="en-US" sz="2400" dirty="0" smtClean="0">
                <a:latin typeface="Courier"/>
                <a:cs typeface="Courier"/>
              </a:rPr>
              <a:t>”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i="1" dirty="0" smtClean="0">
                <a:latin typeface="Courier"/>
                <a:cs typeface="Courier"/>
              </a:rPr>
              <a:t>VCF_FILE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| </a:t>
            </a: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&gt; </a:t>
            </a: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tagged.vcf.gz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summarize the VCFs and compare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vcfstats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variants.vcf.gz</a:t>
            </a:r>
            <a:endParaRPr lang="en-US" sz="24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vcfstats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filtered.vcf.gz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5300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Call </a:t>
            </a:r>
            <a:r>
              <a:rPr lang="en-US" u="sng" dirty="0" smtClean="0"/>
              <a:t>Somatic Variants </a:t>
            </a:r>
            <a:r>
              <a:rPr lang="en-US" u="sng" dirty="0" smtClean="0"/>
              <a:t>with </a:t>
            </a:r>
            <a:r>
              <a:rPr lang="en-US" u="sng" dirty="0" err="1" smtClean="0"/>
              <a:t>FreeBayes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# </a:t>
            </a:r>
            <a:r>
              <a:rPr lang="en-US" sz="2200" dirty="0" smtClean="0">
                <a:latin typeface="Courier"/>
                <a:cs typeface="Courier"/>
              </a:rPr>
              <a:t>We need two BAM files – one from normal </a:t>
            </a:r>
            <a:endParaRPr lang="en-US" sz="2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# tissue and one from a </a:t>
            </a:r>
            <a:r>
              <a:rPr lang="en-US" sz="2200" dirty="0" smtClean="0">
                <a:latin typeface="Courier"/>
                <a:cs typeface="Courier"/>
              </a:rPr>
              <a:t>matched tumor sample.</a:t>
            </a:r>
            <a:endParaRPr lang="en-US" sz="2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$ </a:t>
            </a:r>
            <a:r>
              <a:rPr lang="en-US" sz="2200" dirty="0" err="1" smtClean="0">
                <a:latin typeface="Courier"/>
                <a:cs typeface="Courier"/>
              </a:rPr>
              <a:t>freebayes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–r 1:16899000-</a:t>
            </a:r>
            <a:r>
              <a:rPr lang="en-US" sz="2200" dirty="0" smtClean="0">
                <a:latin typeface="Courier"/>
                <a:cs typeface="Courier"/>
              </a:rPr>
              <a:t>16920000 \</a:t>
            </a:r>
            <a:endParaRPr lang="en-US" sz="2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-</a:t>
            </a:r>
            <a:r>
              <a:rPr lang="en-US" sz="2200" dirty="0">
                <a:latin typeface="Courier"/>
                <a:cs typeface="Courier"/>
              </a:rPr>
              <a:t>f resources</a:t>
            </a:r>
            <a:r>
              <a:rPr lang="en-US" sz="2200" dirty="0" smtClean="0">
                <a:latin typeface="Courier"/>
                <a:cs typeface="Courier"/>
              </a:rPr>
              <a:t>/GRC37-lite.fa \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--genotype-</a:t>
            </a:r>
            <a:r>
              <a:rPr lang="en-US" sz="2200" dirty="0" smtClean="0">
                <a:latin typeface="Courier"/>
                <a:cs typeface="Courier"/>
              </a:rPr>
              <a:t>qualities -</a:t>
            </a:r>
            <a:r>
              <a:rPr lang="en-US" sz="2200" dirty="0">
                <a:latin typeface="Courier"/>
                <a:cs typeface="Courier"/>
              </a:rPr>
              <a:t>-min-alternate-count </a:t>
            </a:r>
            <a:r>
              <a:rPr lang="en-US" sz="2200" dirty="0" smtClean="0">
                <a:latin typeface="Courier"/>
                <a:cs typeface="Courier"/>
              </a:rPr>
              <a:t>2 \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--pooled-discrete </a:t>
            </a:r>
            <a:r>
              <a:rPr lang="en-US" sz="2200" dirty="0" smtClean="0">
                <a:latin typeface="Courier"/>
                <a:cs typeface="Courier"/>
              </a:rPr>
              <a:t>-</a:t>
            </a:r>
            <a:r>
              <a:rPr lang="en-US" sz="2200" dirty="0">
                <a:latin typeface="Courier"/>
                <a:cs typeface="Courier"/>
              </a:rPr>
              <a:t>-min-alternate-fraction 0.05 </a:t>
            </a:r>
            <a:r>
              <a:rPr lang="en-US" sz="22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input/somatic/</a:t>
            </a:r>
            <a:r>
              <a:rPr lang="en-US" sz="2200" dirty="0" err="1" smtClean="0">
                <a:latin typeface="Courier"/>
                <a:cs typeface="Courier"/>
              </a:rPr>
              <a:t>normal.bam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input/somatic/</a:t>
            </a:r>
            <a:r>
              <a:rPr lang="en-US" sz="2200" dirty="0" err="1" smtClean="0">
                <a:latin typeface="Courier"/>
                <a:cs typeface="Courier"/>
              </a:rPr>
              <a:t>tumor.bam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| scripts/</a:t>
            </a:r>
            <a:r>
              <a:rPr lang="en-US" sz="2200" dirty="0" err="1" smtClean="0">
                <a:latin typeface="Courier"/>
                <a:cs typeface="Courier"/>
              </a:rPr>
              <a:t>somatic_filter</a:t>
            </a:r>
            <a:r>
              <a:rPr lang="en-US" sz="2200" dirty="0" smtClean="0">
                <a:latin typeface="Courier"/>
                <a:cs typeface="Courier"/>
              </a:rPr>
              <a:t> 1e-5 18 0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| </a:t>
            </a:r>
            <a:r>
              <a:rPr lang="en-US" sz="2200" dirty="0" err="1" smtClean="0">
                <a:latin typeface="Courier"/>
                <a:cs typeface="Courier"/>
              </a:rPr>
              <a:t>bgzip</a:t>
            </a:r>
            <a:r>
              <a:rPr lang="en-US" sz="2200" dirty="0" smtClean="0">
                <a:latin typeface="Courier"/>
                <a:cs typeface="Courier"/>
              </a:rPr>
              <a:t> &gt; output/</a:t>
            </a:r>
            <a:r>
              <a:rPr lang="en-US" sz="2200" dirty="0" err="1" smtClean="0">
                <a:latin typeface="Courier"/>
                <a:cs typeface="Courier"/>
              </a:rPr>
              <a:t>somatic.vcf.gz</a:t>
            </a:r>
            <a:endParaRPr lang="en-US" sz="22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200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Other </a:t>
            </a:r>
            <a:r>
              <a:rPr lang="en-US" u="sng" dirty="0" err="1" smtClean="0"/>
              <a:t>FreeBayes</a:t>
            </a:r>
            <a:r>
              <a:rPr lang="en-US" u="sng" dirty="0" smtClean="0"/>
              <a:t> Use Cases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Run on multiple BAMs listed in a file, and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# </a:t>
            </a:r>
            <a:r>
              <a:rPr lang="en-US" sz="2400" dirty="0" smtClean="0">
                <a:latin typeface="Courier"/>
                <a:cs typeface="Courier"/>
              </a:rPr>
              <a:t>require &gt;</a:t>
            </a:r>
            <a:r>
              <a:rPr lang="en-US" sz="2400" dirty="0">
                <a:latin typeface="Courier"/>
                <a:cs typeface="Courier"/>
              </a:rPr>
              <a:t>= </a:t>
            </a:r>
            <a:r>
              <a:rPr lang="en-US" sz="2400" dirty="0" smtClean="0">
                <a:latin typeface="Courier"/>
                <a:cs typeface="Courier"/>
              </a:rPr>
              <a:t>5 observations to call variant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freebayes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-f </a:t>
            </a:r>
            <a:r>
              <a:rPr lang="en-US" sz="2400" i="1" dirty="0" smtClean="0">
                <a:latin typeface="Courier"/>
                <a:cs typeface="Courier"/>
              </a:rPr>
              <a:t>REF </a:t>
            </a:r>
            <a:r>
              <a:rPr lang="en-US" sz="2400" dirty="0" smtClean="0">
                <a:latin typeface="Courier"/>
                <a:cs typeface="Courier"/>
              </a:rPr>
              <a:t>–L </a:t>
            </a:r>
            <a:r>
              <a:rPr lang="en-US" sz="2400" i="1" dirty="0" smtClean="0">
                <a:latin typeface="Courier"/>
                <a:cs typeface="Courier"/>
              </a:rPr>
              <a:t>BAM_LIST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C 5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| </a:t>
            </a: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&gt; </a:t>
            </a:r>
            <a:r>
              <a:rPr lang="en-US" sz="2400" dirty="0" err="1" smtClean="0">
                <a:latin typeface="Courier"/>
                <a:cs typeface="Courier"/>
              </a:rPr>
              <a:t>vars.vcf.gz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Sometimes, problematic regions of the genome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can slow down variant calling or cause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errors. We can exclude these using a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whitelist. See resources for how to create.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freebayes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-f </a:t>
            </a:r>
            <a:r>
              <a:rPr lang="en-US" sz="2400" i="1" dirty="0" smtClean="0">
                <a:latin typeface="Courier"/>
                <a:cs typeface="Courier"/>
              </a:rPr>
              <a:t>REF </a:t>
            </a:r>
            <a:r>
              <a:rPr lang="en-US" sz="2400" dirty="0" smtClean="0">
                <a:latin typeface="Courier"/>
                <a:cs typeface="Courier"/>
              </a:rPr>
              <a:t>-t </a:t>
            </a:r>
            <a:r>
              <a:rPr lang="en-US" sz="2400" i="1" dirty="0" smtClean="0">
                <a:latin typeface="Courier"/>
                <a:cs typeface="Courier"/>
              </a:rPr>
              <a:t>WHITELIST </a:t>
            </a:r>
            <a:r>
              <a:rPr lang="en-US" sz="2400" i="1" dirty="0" smtClean="0">
                <a:latin typeface="Courier"/>
                <a:cs typeface="Courier"/>
              </a:rPr>
              <a:t>BAM_FILE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| </a:t>
            </a: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&gt; </a:t>
            </a:r>
            <a:r>
              <a:rPr lang="en-US" sz="2400" dirty="0" err="1" smtClean="0">
                <a:latin typeface="Courier"/>
                <a:cs typeface="Courier"/>
              </a:rPr>
              <a:t>vars.vcf.gz</a:t>
            </a:r>
            <a:endParaRPr lang="en-US" sz="24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2047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/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2216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Purpose</a:t>
            </a:r>
          </a:p>
          <a:p>
            <a:r>
              <a:rPr lang="en-US" dirty="0" smtClean="0"/>
              <a:t>Not all variants are equal – some are more relevant to our research than others</a:t>
            </a:r>
          </a:p>
          <a:p>
            <a:pPr lvl="1"/>
            <a:r>
              <a:rPr lang="en-US" dirty="0" smtClean="0"/>
              <a:t>Non-coding </a:t>
            </a:r>
            <a:r>
              <a:rPr lang="en-US" dirty="0" smtClean="0"/>
              <a:t>versus </a:t>
            </a:r>
            <a:r>
              <a:rPr lang="en-US" dirty="0" smtClean="0"/>
              <a:t>synonymous </a:t>
            </a:r>
            <a:r>
              <a:rPr lang="en-US" dirty="0"/>
              <a:t>versus non</a:t>
            </a:r>
            <a:r>
              <a:rPr lang="en-US" dirty="0" smtClean="0"/>
              <a:t>-synonymous</a:t>
            </a:r>
            <a:r>
              <a:rPr lang="en-US" dirty="0"/>
              <a:t> </a:t>
            </a:r>
            <a:r>
              <a:rPr lang="en-US" dirty="0"/>
              <a:t>versus missense</a:t>
            </a:r>
            <a:endParaRPr lang="en-US" dirty="0" smtClean="0"/>
          </a:p>
          <a:p>
            <a:pPr lvl="1"/>
            <a:r>
              <a:rPr lang="en-US" dirty="0" smtClean="0"/>
              <a:t>Variants may already be associated with disease</a:t>
            </a:r>
          </a:p>
          <a:p>
            <a:pPr lvl="1"/>
            <a:r>
              <a:rPr lang="en-US" dirty="0" smtClean="0"/>
              <a:t>Non-coding variants may alter gene expression</a:t>
            </a:r>
          </a:p>
          <a:p>
            <a:r>
              <a:rPr lang="en-US" dirty="0" smtClean="0"/>
              <a:t>Annotation adds information from other sources to our variant call set</a:t>
            </a:r>
          </a:p>
          <a:p>
            <a:pPr lvl="1"/>
            <a:r>
              <a:rPr lang="en-US" dirty="0" smtClean="0"/>
              <a:t>Then we can filter by annotations to prioritize variants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984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err="1" smtClean="0"/>
              <a:t>BCFTools</a:t>
            </a:r>
            <a:endParaRPr lang="en-US" u="sng" dirty="0" smtClean="0"/>
          </a:p>
          <a:p>
            <a:r>
              <a:rPr lang="en-US" dirty="0" smtClean="0"/>
              <a:t>Another library of generally useful tools for working with VCF files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samtools</a:t>
            </a:r>
            <a:endParaRPr lang="en-US" dirty="0" smtClean="0"/>
          </a:p>
          <a:p>
            <a:pPr lvl="1"/>
            <a:r>
              <a:rPr lang="en-US" dirty="0" smtClean="0"/>
              <a:t>In fact, you can combine 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, </a:t>
            </a:r>
            <a:r>
              <a:rPr lang="en-US" sz="2000" dirty="0" err="1" smtClean="0">
                <a:latin typeface="Courier"/>
                <a:cs typeface="Courier"/>
              </a:rPr>
              <a:t>mpileup</a:t>
            </a:r>
            <a:r>
              <a:rPr lang="en-US" sz="2000" dirty="0" smtClean="0">
                <a:latin typeface="Courier"/>
                <a:cs typeface="Courier"/>
              </a:rPr>
              <a:t>, </a:t>
            </a:r>
            <a:r>
              <a:rPr lang="en-US" dirty="0" smtClean="0"/>
              <a:t>and </a:t>
            </a:r>
            <a:r>
              <a:rPr lang="en-US" sz="2000" dirty="0" err="1" smtClean="0">
                <a:latin typeface="Courier"/>
                <a:cs typeface="Courier"/>
              </a:rPr>
              <a:t>bcftools</a:t>
            </a:r>
            <a:r>
              <a:rPr lang="en-US" sz="2000" dirty="0" smtClean="0">
                <a:latin typeface="Courier"/>
                <a:cs typeface="Courier"/>
              </a:rPr>
              <a:t> call</a:t>
            </a:r>
            <a:r>
              <a:rPr lang="en-US" dirty="0" smtClean="0"/>
              <a:t> for an alternate variant calling pipeline</a:t>
            </a:r>
          </a:p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://samtools.github.io/bcftools/</a:t>
            </a:r>
            <a:r>
              <a:rPr lang="en-US" dirty="0" smtClean="0">
                <a:hlinkClick r:id="rId2"/>
              </a:rPr>
              <a:t>bcftools.html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914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67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300" u="sng" dirty="0" smtClean="0"/>
              <a:t>Caveats</a:t>
            </a:r>
          </a:p>
          <a:p>
            <a:r>
              <a:rPr lang="en-US" dirty="0" smtClean="0"/>
              <a:t>Typically, total sequencing depth (N * D) must equal a fixed increment</a:t>
            </a:r>
          </a:p>
          <a:p>
            <a:r>
              <a:rPr lang="en-US" dirty="0" smtClean="0"/>
              <a:t>The “usable” data you will get is only a fraction of D (the theoretical maximum)</a:t>
            </a:r>
          </a:p>
          <a:p>
            <a:r>
              <a:rPr lang="en-US" dirty="0" smtClean="0"/>
              <a:t>On </a:t>
            </a:r>
            <a:r>
              <a:rPr lang="en-US" dirty="0"/>
              <a:t>a per</a:t>
            </a:r>
            <a:r>
              <a:rPr lang="en-US" dirty="0" smtClean="0"/>
              <a:t>-library basis, L, S, and B are often significantly lower for large versus small experiments</a:t>
            </a:r>
          </a:p>
          <a:p>
            <a:r>
              <a:rPr lang="en-US" dirty="0" smtClean="0"/>
              <a:t>Recommendation: make friends with your sequencing core director!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/>
              <a:t>N = Number of Samples</a:t>
            </a:r>
          </a:p>
          <a:p>
            <a:pPr marL="0" indent="0">
              <a:buNone/>
            </a:pPr>
            <a:r>
              <a:rPr lang="en-US" sz="1900" dirty="0" smtClean="0"/>
              <a:t>L = Library preparation cost</a:t>
            </a:r>
          </a:p>
          <a:p>
            <a:pPr marL="0" indent="0">
              <a:buNone/>
            </a:pPr>
            <a:r>
              <a:rPr lang="en-US" sz="1900" dirty="0"/>
              <a:t>S</a:t>
            </a:r>
            <a:r>
              <a:rPr lang="en-US" sz="1900" dirty="0" smtClean="0"/>
              <a:t> = Cost per unit of sequencing</a:t>
            </a:r>
          </a:p>
          <a:p>
            <a:pPr marL="0" indent="0">
              <a:buNone/>
            </a:pPr>
            <a:r>
              <a:rPr lang="en-US" sz="1900" dirty="0" smtClean="0"/>
              <a:t>D = Depth of sequencing per sample</a:t>
            </a:r>
          </a:p>
          <a:p>
            <a:pPr marL="0" indent="0">
              <a:buNone/>
            </a:pPr>
            <a:r>
              <a:rPr lang="en-US" sz="1900" dirty="0" smtClean="0"/>
              <a:t>B =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1228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Add SNP Annotations with </a:t>
            </a:r>
            <a:r>
              <a:rPr lang="en-US" u="sng" dirty="0" err="1" smtClean="0"/>
              <a:t>BCFTools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 err="1" smtClean="0">
                <a:latin typeface="Courier"/>
                <a:cs typeface="Courier"/>
              </a:rPr>
              <a:t>BCFTools</a:t>
            </a:r>
            <a:r>
              <a:rPr lang="en-US" sz="2400" dirty="0" smtClean="0">
                <a:latin typeface="Courier"/>
                <a:cs typeface="Courier"/>
              </a:rPr>
              <a:t> requires a compressed, indexed VCF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like we have been making. You can use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 err="1" smtClean="0">
                <a:latin typeface="Courier"/>
                <a:cs typeface="Courier"/>
              </a:rPr>
              <a:t>BCFTools</a:t>
            </a:r>
            <a:r>
              <a:rPr lang="en-US" sz="2400" dirty="0" smtClean="0">
                <a:latin typeface="Courier"/>
                <a:cs typeface="Courier"/>
              </a:rPr>
              <a:t> rather than </a:t>
            </a:r>
            <a:r>
              <a:rPr lang="en-US" sz="2400" dirty="0" err="1" smtClean="0">
                <a:latin typeface="Courier"/>
                <a:cs typeface="Courier"/>
              </a:rPr>
              <a:t>tabix</a:t>
            </a:r>
            <a:r>
              <a:rPr lang="en-US" sz="2400" dirty="0" smtClean="0">
                <a:latin typeface="Courier"/>
                <a:cs typeface="Courier"/>
              </a:rPr>
              <a:t> to make the index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bcftools</a:t>
            </a:r>
            <a:r>
              <a:rPr lang="en-US" sz="2400" dirty="0" smtClean="0">
                <a:latin typeface="Courier"/>
                <a:cs typeface="Courier"/>
              </a:rPr>
              <a:t> index </a:t>
            </a:r>
            <a:r>
              <a:rPr lang="en-US" sz="2400" i="1" dirty="0" err="1" smtClean="0">
                <a:latin typeface="Courier"/>
                <a:cs typeface="Courier"/>
              </a:rPr>
              <a:t>VCF_FILE.gz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Add any missing SNP IDs from </a:t>
            </a:r>
            <a:r>
              <a:rPr lang="en-US" sz="2400" dirty="0" err="1" smtClean="0">
                <a:latin typeface="Courier"/>
                <a:cs typeface="Courier"/>
              </a:rPr>
              <a:t>dbSNP</a:t>
            </a:r>
            <a:r>
              <a:rPr lang="en-US" sz="2400" dirty="0" smtClean="0">
                <a:latin typeface="Courier"/>
                <a:cs typeface="Courier"/>
              </a:rPr>
              <a:t> (</a:t>
            </a:r>
            <a:r>
              <a:rPr lang="en-US" sz="2400" dirty="0" err="1" smtClean="0">
                <a:latin typeface="Courier"/>
                <a:cs typeface="Courier"/>
              </a:rPr>
              <a:t>rs</a:t>
            </a:r>
            <a:r>
              <a:rPr lang="en-US" sz="2400" dirty="0" smtClean="0">
                <a:latin typeface="Courier"/>
                <a:cs typeface="Courier"/>
              </a:rPr>
              <a:t> IDs)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bcftools</a:t>
            </a:r>
            <a:r>
              <a:rPr lang="en-US" sz="2400" dirty="0" smtClean="0">
                <a:latin typeface="Courier"/>
                <a:cs typeface="Courier"/>
              </a:rPr>
              <a:t> annotate -c ID </a:t>
            </a:r>
            <a:r>
              <a:rPr lang="en-US" sz="2400" dirty="0" smtClean="0">
                <a:latin typeface="Courier"/>
                <a:cs typeface="Courier"/>
              </a:rPr>
              <a:t>-Oz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-a resources/</a:t>
            </a:r>
            <a:r>
              <a:rPr lang="en-US" sz="2400" dirty="0" err="1" smtClean="0">
                <a:latin typeface="Courier"/>
                <a:cs typeface="Courier"/>
              </a:rPr>
              <a:t>annotations.vcf.gz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i="1" dirty="0" err="1" smtClean="0">
                <a:latin typeface="Courier"/>
                <a:cs typeface="Courier"/>
              </a:rPr>
              <a:t>VCF_FILE.gz</a:t>
            </a:r>
            <a:r>
              <a:rPr lang="en-US" sz="2400" i="1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&gt; \</a:t>
            </a:r>
          </a:p>
          <a:p>
            <a:pPr marL="0" indent="0">
              <a:buNone/>
            </a:pPr>
            <a:r>
              <a:rPr lang="en-US" sz="2400" i="1" dirty="0" err="1" smtClean="0">
                <a:latin typeface="Courier"/>
                <a:cs typeface="Courier"/>
              </a:rPr>
              <a:t>OUTPUT_VCF.gz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Compare the annotated and </a:t>
            </a:r>
            <a:r>
              <a:rPr lang="en-US" sz="2400" dirty="0" err="1" smtClean="0">
                <a:latin typeface="Courier"/>
                <a:cs typeface="Courier"/>
              </a:rPr>
              <a:t>unannotated</a:t>
            </a:r>
            <a:r>
              <a:rPr lang="en-US" sz="2400" dirty="0" smtClean="0">
                <a:latin typeface="Courier"/>
                <a:cs typeface="Courier"/>
              </a:rPr>
              <a:t> VCFs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zcat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i="1" dirty="0" smtClean="0">
                <a:latin typeface="Courier"/>
                <a:cs typeface="Courier"/>
              </a:rPr>
              <a:t>VCF_FILE</a:t>
            </a:r>
            <a:r>
              <a:rPr lang="en-US" sz="2400" dirty="0" smtClean="0">
                <a:latin typeface="Courier"/>
                <a:cs typeface="Courier"/>
              </a:rPr>
              <a:t> | head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zcat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i="1" dirty="0" smtClean="0">
                <a:latin typeface="Courier"/>
                <a:cs typeface="Courier"/>
              </a:rPr>
              <a:t>OUTPUT_VCF </a:t>
            </a:r>
            <a:r>
              <a:rPr lang="en-US" sz="2400" dirty="0" smtClean="0">
                <a:latin typeface="Courier"/>
                <a:cs typeface="Courier"/>
              </a:rPr>
              <a:t>| </a:t>
            </a:r>
            <a:r>
              <a:rPr lang="en-US" sz="2400" dirty="0">
                <a:latin typeface="Courier"/>
                <a:cs typeface="Courier"/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35788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err="1" smtClean="0"/>
              <a:t>BEDTools</a:t>
            </a:r>
            <a:endParaRPr lang="en-US" u="sng" dirty="0" smtClean="0"/>
          </a:p>
          <a:p>
            <a:r>
              <a:rPr lang="en-US" dirty="0" smtClean="0"/>
              <a:t>Library of tools for working with BED files</a:t>
            </a:r>
          </a:p>
          <a:p>
            <a:r>
              <a:rPr lang="en-US" dirty="0" smtClean="0"/>
              <a:t>BED files define genomic regions</a:t>
            </a:r>
          </a:p>
          <a:p>
            <a:pPr lvl="1"/>
            <a:r>
              <a:rPr lang="en-US" dirty="0" smtClean="0"/>
              <a:t>Simplest is 3-column format: </a:t>
            </a:r>
            <a:r>
              <a:rPr lang="en-US" sz="2000" dirty="0" smtClean="0">
                <a:latin typeface="Courier"/>
                <a:cs typeface="Courier"/>
              </a:rPr>
              <a:t>CHR\</a:t>
            </a:r>
            <a:r>
              <a:rPr lang="en-US" sz="2000" dirty="0" err="1" smtClean="0">
                <a:latin typeface="Courier"/>
                <a:cs typeface="Courier"/>
              </a:rPr>
              <a:t>tSTART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r>
              <a:rPr lang="en-US" sz="2000" dirty="0" err="1" smtClean="0">
                <a:latin typeface="Courier"/>
                <a:cs typeface="Courier"/>
              </a:rPr>
              <a:t>tEND</a:t>
            </a:r>
            <a:endParaRPr lang="en-US" sz="2000" dirty="0" smtClean="0">
              <a:latin typeface="Courier"/>
              <a:cs typeface="Courier"/>
            </a:endParaRPr>
          </a:p>
          <a:p>
            <a:pPr lvl="1"/>
            <a:r>
              <a:rPr lang="en-US" dirty="0" smtClean="0">
                <a:cs typeface="Courier"/>
              </a:rPr>
              <a:t>BED coordinates are 0-based; most other formats (BAM, VCF) are 1-based</a:t>
            </a:r>
          </a:p>
          <a:p>
            <a:pPr lvl="1"/>
            <a:r>
              <a:rPr lang="en-US" dirty="0" err="1" smtClean="0">
                <a:cs typeface="Courier"/>
              </a:rPr>
              <a:t>BEDTools</a:t>
            </a:r>
            <a:r>
              <a:rPr lang="en-US" dirty="0" smtClean="0">
                <a:cs typeface="Courier"/>
              </a:rPr>
              <a:t> automatically converts between coordinate systems</a:t>
            </a:r>
          </a:p>
          <a:p>
            <a:pPr marL="0" indent="0" algn="ctr">
              <a:buNone/>
            </a:pPr>
            <a:r>
              <a:rPr lang="en-US" dirty="0">
                <a:cs typeface="Courier"/>
                <a:hlinkClick r:id="rId2"/>
              </a:rPr>
              <a:t>http://bedtools.readthedocs.io/en/latest</a:t>
            </a:r>
            <a:r>
              <a:rPr lang="en-US" dirty="0" smtClean="0">
                <a:cs typeface="Courier"/>
                <a:hlinkClick r:id="rId2"/>
              </a:rPr>
              <a:t>/</a:t>
            </a:r>
            <a:endParaRPr lang="en-US" dirty="0" smtClean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13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Identify Variants in Common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Intersect two VCF files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bedtools</a:t>
            </a:r>
            <a:r>
              <a:rPr lang="en-US" sz="2400" dirty="0" smtClean="0">
                <a:latin typeface="Courier"/>
                <a:cs typeface="Courier"/>
              </a:rPr>
              <a:t> intersect -a </a:t>
            </a:r>
            <a:r>
              <a:rPr lang="en-US" sz="2400" i="1" dirty="0" smtClean="0">
                <a:latin typeface="Courier"/>
                <a:cs typeface="Courier"/>
              </a:rPr>
              <a:t>ANNOTATED.VCF</a:t>
            </a:r>
            <a:r>
              <a:rPr lang="en-US" sz="24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-b </a:t>
            </a:r>
            <a:r>
              <a:rPr lang="en-US" sz="2400" i="1" dirty="0" smtClean="0">
                <a:latin typeface="Courier"/>
                <a:cs typeface="Courier"/>
              </a:rPr>
              <a:t>COMPARE.VCF</a:t>
            </a:r>
            <a:r>
              <a:rPr lang="en-US" sz="2400" dirty="0" smtClean="0">
                <a:latin typeface="Courier"/>
                <a:cs typeface="Courier"/>
              </a:rPr>
              <a:t> &gt; </a:t>
            </a:r>
            <a:r>
              <a:rPr lang="en-US" sz="2400" i="1" dirty="0" smtClean="0">
                <a:latin typeface="Courier"/>
                <a:cs typeface="Courier"/>
              </a:rPr>
              <a:t>INTERSECTION.VCF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Look at the results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less </a:t>
            </a:r>
            <a:r>
              <a:rPr lang="en-US" sz="2400" i="1" dirty="0" smtClean="0">
                <a:latin typeface="Courier"/>
                <a:cs typeface="Courier"/>
              </a:rPr>
              <a:t>INTERSECTION.VCF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Remove false-positive variants identified in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blacklist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bedtools</a:t>
            </a:r>
            <a:r>
              <a:rPr lang="en-US" sz="2400" dirty="0" smtClean="0">
                <a:latin typeface="Courier"/>
                <a:cs typeface="Courier"/>
              </a:rPr>
              <a:t> subtract -a </a:t>
            </a:r>
            <a:r>
              <a:rPr lang="en-US" sz="2400" i="1" dirty="0" smtClean="0">
                <a:latin typeface="Courier"/>
                <a:cs typeface="Courier"/>
              </a:rPr>
              <a:t>OUTPUT.VCF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-b </a:t>
            </a:r>
            <a:r>
              <a:rPr lang="en-US" sz="2400" i="1" dirty="0" smtClean="0">
                <a:latin typeface="Courier"/>
                <a:cs typeface="Courier"/>
              </a:rPr>
              <a:t>BLACKLIST.VCF</a:t>
            </a:r>
            <a:r>
              <a:rPr lang="en-US" sz="2400" dirty="0" smtClean="0">
                <a:latin typeface="Courier"/>
                <a:cs typeface="Courier"/>
              </a:rPr>
              <a:t> &gt; </a:t>
            </a:r>
            <a:r>
              <a:rPr lang="en-US" sz="2400" i="1" dirty="0" smtClean="0">
                <a:latin typeface="Courier"/>
                <a:cs typeface="Courier"/>
              </a:rPr>
              <a:t>CLEAN.VCF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Look at the results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less </a:t>
            </a:r>
            <a:r>
              <a:rPr lang="en-US" sz="2400" i="1" dirty="0" smtClean="0">
                <a:latin typeface="Courier"/>
                <a:cs typeface="Courier"/>
              </a:rPr>
              <a:t>CLEAN.VCF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876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ANNOVAR</a:t>
            </a:r>
          </a:p>
          <a:p>
            <a:r>
              <a:rPr lang="en-US" dirty="0" smtClean="0"/>
              <a:t>Apply functional annotations to variants</a:t>
            </a:r>
          </a:p>
          <a:p>
            <a:pPr lvl="1"/>
            <a:r>
              <a:rPr lang="en-US" dirty="0" smtClean="0">
                <a:cs typeface="Courier"/>
              </a:rPr>
              <a:t>Gene-based (</a:t>
            </a:r>
            <a:r>
              <a:rPr lang="en-US" i="1" dirty="0" smtClean="0">
                <a:cs typeface="Courier"/>
              </a:rPr>
              <a:t>e.g. </a:t>
            </a:r>
            <a:r>
              <a:rPr lang="en-US" dirty="0" smtClean="0">
                <a:cs typeface="Courier"/>
              </a:rPr>
              <a:t>coding changes)</a:t>
            </a:r>
          </a:p>
          <a:p>
            <a:pPr lvl="1"/>
            <a:r>
              <a:rPr lang="en-US" dirty="0" smtClean="0">
                <a:cs typeface="Courier"/>
              </a:rPr>
              <a:t>Region-based (</a:t>
            </a:r>
            <a:r>
              <a:rPr lang="en-US" i="1" dirty="0" smtClean="0">
                <a:cs typeface="Courier"/>
              </a:rPr>
              <a:t>e.g. </a:t>
            </a:r>
            <a:r>
              <a:rPr lang="en-US" dirty="0" smtClean="0">
                <a:cs typeface="Courier"/>
              </a:rPr>
              <a:t>conserved regions)</a:t>
            </a:r>
          </a:p>
          <a:p>
            <a:pPr lvl="1"/>
            <a:r>
              <a:rPr lang="en-US" dirty="0" smtClean="0">
                <a:cs typeface="Courier"/>
              </a:rPr>
              <a:t>Filter-based (</a:t>
            </a:r>
            <a:r>
              <a:rPr lang="en-US" i="1" dirty="0" smtClean="0">
                <a:cs typeface="Courier"/>
              </a:rPr>
              <a:t>e.g.</a:t>
            </a:r>
            <a:r>
              <a:rPr lang="en-US" dirty="0" smtClean="0">
                <a:cs typeface="Courier"/>
              </a:rPr>
              <a:t> does variant appear in </a:t>
            </a:r>
            <a:r>
              <a:rPr lang="en-US" dirty="0" err="1" smtClean="0">
                <a:cs typeface="Courier"/>
              </a:rPr>
              <a:t>dbSNP</a:t>
            </a:r>
            <a:r>
              <a:rPr lang="en-US" dirty="0" smtClean="0">
                <a:cs typeface="Courier"/>
              </a:rPr>
              <a:t>?)</a:t>
            </a:r>
          </a:p>
          <a:p>
            <a:pPr marL="365760" lvl="1" indent="0">
              <a:buNone/>
            </a:pPr>
            <a:endParaRPr lang="en-US" dirty="0" smtClean="0">
              <a:cs typeface="Courier"/>
            </a:endParaRPr>
          </a:p>
          <a:p>
            <a:pPr marL="0" indent="0" algn="ctr">
              <a:buNone/>
            </a:pPr>
            <a:r>
              <a:rPr lang="en-US" dirty="0">
                <a:cs typeface="Courier"/>
                <a:hlinkClick r:id="rId2"/>
              </a:rPr>
              <a:t>http://annovar.openbioinformatics.org/en/latest</a:t>
            </a:r>
            <a:r>
              <a:rPr lang="en-US" dirty="0" smtClean="0">
                <a:cs typeface="Courier"/>
                <a:hlinkClick r:id="rId2"/>
              </a:rPr>
              <a:t>/</a:t>
            </a:r>
            <a:endParaRPr lang="en-US" dirty="0" smtClean="0">
              <a:cs typeface="Courier"/>
            </a:endParaRPr>
          </a:p>
          <a:p>
            <a:pPr marL="0" indent="0" algn="ctr">
              <a:buNone/>
            </a:pPr>
            <a:endParaRPr lang="en-US" dirty="0" smtClean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251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Add Gene Annotations with ANNOVAR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Download ANNOVAR annotations (only required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once; already done for you)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</a:t>
            </a:r>
            <a:r>
              <a:rPr lang="en-US" sz="2400" dirty="0" err="1">
                <a:latin typeface="Courier"/>
                <a:cs typeface="Courier"/>
              </a:rPr>
              <a:t>annotate_variation.pl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–</a:t>
            </a:r>
            <a:r>
              <a:rPr lang="en-US" sz="2400" dirty="0" err="1" smtClean="0">
                <a:latin typeface="Courier"/>
                <a:cs typeface="Courier"/>
              </a:rPr>
              <a:t>buildver</a:t>
            </a:r>
            <a:r>
              <a:rPr lang="en-US" sz="24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400" i="1" dirty="0" smtClean="0">
                <a:latin typeface="Courier"/>
                <a:cs typeface="Courier"/>
              </a:rPr>
              <a:t>GENOME_VERSION</a:t>
            </a:r>
            <a:r>
              <a:rPr lang="en-US" sz="2400" dirty="0" smtClean="0">
                <a:latin typeface="Courier"/>
                <a:cs typeface="Courier"/>
              </a:rPr>
              <a:t> –</a:t>
            </a:r>
            <a:r>
              <a:rPr lang="en-US" sz="2400" dirty="0" err="1" smtClean="0">
                <a:latin typeface="Courier"/>
                <a:cs typeface="Courier"/>
              </a:rPr>
              <a:t>downdb</a:t>
            </a:r>
            <a:r>
              <a:rPr lang="en-US" sz="2400" dirty="0" smtClean="0">
                <a:latin typeface="Courier"/>
                <a:cs typeface="Courier"/>
              </a:rPr>
              <a:t> -</a:t>
            </a:r>
            <a:r>
              <a:rPr lang="en-US" sz="2400" dirty="0" err="1" smtClean="0">
                <a:latin typeface="Courier"/>
                <a:cs typeface="Courier"/>
              </a:rPr>
              <a:t>webfrom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annovar</a:t>
            </a:r>
            <a:r>
              <a:rPr lang="en-US" sz="24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refGene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i="1" dirty="0" smtClean="0">
                <a:latin typeface="Courier"/>
                <a:cs typeface="Courier"/>
              </a:rPr>
              <a:t>REFERENCE_DIRECTORY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Convert VCF to ANNOVAR format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convert2annovar.pl -format vcf4 </a:t>
            </a:r>
            <a:r>
              <a:rPr lang="en-US" sz="2400" i="1" dirty="0">
                <a:latin typeface="Courier"/>
                <a:cs typeface="Courier"/>
              </a:rPr>
              <a:t>INPUT.VCF</a:t>
            </a:r>
            <a:r>
              <a:rPr lang="en-US" sz="2400" dirty="0">
                <a:latin typeface="Courier"/>
                <a:cs typeface="Courier"/>
              </a:rPr>
              <a:t> &gt; </a:t>
            </a:r>
            <a:r>
              <a:rPr lang="en-US" sz="2400" i="1" dirty="0" smtClean="0">
                <a:latin typeface="Courier"/>
                <a:cs typeface="Courier"/>
              </a:rPr>
              <a:t>INPUT.ANNOVAR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Add annotations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</a:t>
            </a:r>
            <a:r>
              <a:rPr lang="en-US" sz="2400" dirty="0" err="1">
                <a:latin typeface="Courier"/>
                <a:cs typeface="Courier"/>
              </a:rPr>
              <a:t>annotate_variation.pl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--</a:t>
            </a:r>
            <a:r>
              <a:rPr lang="en-US" sz="2400" dirty="0" err="1" smtClean="0">
                <a:latin typeface="Courier"/>
                <a:cs typeface="Courier"/>
              </a:rPr>
              <a:t>geneanno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--</a:t>
            </a:r>
            <a:r>
              <a:rPr lang="en-US" sz="2400" dirty="0" err="1" smtClean="0">
                <a:latin typeface="Courier"/>
                <a:cs typeface="Courier"/>
              </a:rPr>
              <a:t>buildver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i="1" dirty="0" smtClean="0">
                <a:latin typeface="Courier"/>
                <a:cs typeface="Courier"/>
              </a:rPr>
              <a:t>GENOME_VERSION</a:t>
            </a:r>
            <a:r>
              <a:rPr lang="en-US" sz="2400" dirty="0" smtClean="0">
                <a:latin typeface="Courier"/>
                <a:cs typeface="Courier"/>
              </a:rPr>
              <a:t> -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err="1">
                <a:latin typeface="Courier"/>
                <a:cs typeface="Courier"/>
              </a:rPr>
              <a:t>dbtype</a:t>
            </a:r>
            <a:r>
              <a:rPr lang="en-US" sz="2400" dirty="0">
                <a:latin typeface="Courier"/>
                <a:cs typeface="Courier"/>
              </a:rPr>
              <a:t> gene </a:t>
            </a:r>
            <a:r>
              <a:rPr lang="en-US" sz="2400" i="1" dirty="0">
                <a:latin typeface="Courier"/>
                <a:cs typeface="Courier"/>
              </a:rPr>
              <a:t>INPUT.ANNOVAR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i="1" dirty="0" smtClean="0">
                <a:latin typeface="Courier"/>
                <a:cs typeface="Courier"/>
              </a:rPr>
              <a:t>REFERENCE_DIRECTORY</a:t>
            </a:r>
            <a:endParaRPr lang="en-US" sz="2400" i="1" dirty="0" smtClean="0"/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198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ANNOVAR Output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341632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nonsynonymous</a:t>
            </a:r>
            <a:r>
              <a:rPr lang="en-US" dirty="0" smtClean="0"/>
              <a:t> </a:t>
            </a:r>
            <a:r>
              <a:rPr lang="en-US" dirty="0"/>
              <a:t>SNV IL23R:NM_144701:exon9:c.G1142A:p.R381Q, 1 67705958 67705958 G A comments: rs11209026 (R381Q), a SNP in IL23R associated with </a:t>
            </a:r>
            <a:r>
              <a:rPr lang="en-US" dirty="0" err="1"/>
              <a:t>Crohn's</a:t>
            </a:r>
            <a:r>
              <a:rPr lang="en-US" dirty="0"/>
              <a:t> disease</a:t>
            </a:r>
          </a:p>
          <a:p>
            <a:r>
              <a:rPr lang="en-US" dirty="0" err="1" smtClean="0"/>
              <a:t>nonsynonymous</a:t>
            </a:r>
            <a:r>
              <a:rPr lang="en-US" dirty="0" smtClean="0"/>
              <a:t> </a:t>
            </a:r>
            <a:r>
              <a:rPr lang="en-US" dirty="0"/>
              <a:t>SNV ATG16L1:NM_001190267:exon9:c.A550G:p.T184A,ATG16L1:NM_017974:exon8:c.A841G:p.T281A,ATG16L1:NM_001190266:exon9:c.A646G:p.T216A,ATG16L1:NM_030803:exon9:c.A898G:p.T300A,ATG16L1:NM_198890:exon5:c.A409G:p.T137A, 2 234183368 234183368 A G comments: rs2241880 (T300A), a SNP in the ATG16L1 associated with </a:t>
            </a:r>
            <a:r>
              <a:rPr lang="en-US" dirty="0" err="1"/>
              <a:t>Crohn's</a:t>
            </a:r>
            <a:r>
              <a:rPr lang="en-US" dirty="0"/>
              <a:t> disease</a:t>
            </a:r>
          </a:p>
          <a:p>
            <a:r>
              <a:rPr lang="en-US" dirty="0" err="1" smtClean="0"/>
              <a:t>nonsynonymous</a:t>
            </a:r>
            <a:r>
              <a:rPr lang="en-US" dirty="0" smtClean="0"/>
              <a:t> </a:t>
            </a:r>
            <a:r>
              <a:rPr lang="en-US" dirty="0"/>
              <a:t>SNV NOD2:NM_022162:exon4:c.C2104T:p.R702W,NOD2:NM_001293557:exon3:c.C2023T:p.R675W, 16 50745926 50745926 C comments: rs2066844 (R702W), a non-synonymous SNP in NOD2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9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 smtClean="0"/>
              <a:t>Structural</a:t>
            </a:r>
            <a:r>
              <a:rPr lang="en-US" dirty="0"/>
              <a:t> </a:t>
            </a:r>
            <a:r>
              <a:rPr lang="en-US" dirty="0" smtClean="0"/>
              <a:t>variants (SVs)</a:t>
            </a:r>
          </a:p>
        </p:txBody>
      </p:sp>
    </p:spTree>
    <p:extLst>
      <p:ext uri="{BB962C8B-B14F-4D97-AF65-F5344CB8AC3E}">
        <p14:creationId xmlns:p14="http://schemas.microsoft.com/office/powerpoint/2010/main" val="5442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STRUCTURAL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Large (&gt;100bp) insertions</a:t>
            </a:r>
            <a:r>
              <a:rPr lang="en-US" dirty="0"/>
              <a:t>, </a:t>
            </a:r>
            <a:r>
              <a:rPr lang="en-US" dirty="0" smtClean="0"/>
              <a:t>deletions, duplications, inversions, translocations, and complex rearrangements</a:t>
            </a:r>
            <a:endParaRPr lang="en-US" dirty="0"/>
          </a:p>
          <a:p>
            <a:r>
              <a:rPr lang="en-US" dirty="0" smtClean="0">
                <a:cs typeface="Courier"/>
              </a:rPr>
              <a:t>Alignment-based variant callers not suited to SV calling</a:t>
            </a:r>
          </a:p>
          <a:p>
            <a:pPr lvl="1"/>
            <a:r>
              <a:rPr lang="en-US" dirty="0" smtClean="0">
                <a:cs typeface="Courier"/>
              </a:rPr>
              <a:t>Specialized software uses information from “split” reads (parts of the read map to different places) and “discordant” reads (the two ends of a read pair are far apart or on different chromosomes)</a:t>
            </a:r>
          </a:p>
          <a:p>
            <a:pPr lvl="1"/>
            <a:r>
              <a:rPr lang="en-US" dirty="0" smtClean="0">
                <a:cs typeface="Courier"/>
              </a:rPr>
              <a:t>SV calling is challenging – different tools don’t agree well; the best strategy is consensus of multiple tools</a:t>
            </a:r>
          </a:p>
          <a:p>
            <a:r>
              <a:rPr lang="en-US" dirty="0" smtClean="0">
                <a:cs typeface="Courier"/>
              </a:rPr>
              <a:t>Long-read data (</a:t>
            </a:r>
            <a:r>
              <a:rPr lang="en-US" dirty="0" err="1" smtClean="0">
                <a:cs typeface="Courier"/>
              </a:rPr>
              <a:t>PacBio</a:t>
            </a:r>
            <a:r>
              <a:rPr lang="en-US" dirty="0" smtClean="0">
                <a:cs typeface="Courier"/>
              </a:rPr>
              <a:t>, 10X) will improve SV calls</a:t>
            </a:r>
          </a:p>
        </p:txBody>
      </p:sp>
    </p:spTree>
    <p:extLst>
      <p:ext uri="{BB962C8B-B14F-4D97-AF65-F5344CB8AC3E}">
        <p14:creationId xmlns:p14="http://schemas.microsoft.com/office/powerpoint/2010/main" val="432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STRUCTURAL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3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SV Calling with LUMPY</a:t>
            </a:r>
          </a:p>
          <a:p>
            <a:r>
              <a:rPr lang="en-US" dirty="0" smtClean="0"/>
              <a:t>LUMPY is an easy to use SV caller</a:t>
            </a:r>
          </a:p>
          <a:p>
            <a:r>
              <a:rPr lang="en-US" dirty="0" smtClean="0"/>
              <a:t>We have to give LUMPY two additional BAM files: split and discordant reads</a:t>
            </a:r>
          </a:p>
          <a:p>
            <a:pPr lvl="1"/>
            <a:r>
              <a:rPr lang="en-US" dirty="0" smtClean="0"/>
              <a:t>There is an alternate BWA pipeline (</a:t>
            </a:r>
            <a:r>
              <a:rPr lang="en-US" dirty="0" err="1" smtClean="0"/>
              <a:t>bwa</a:t>
            </a:r>
            <a:r>
              <a:rPr lang="en-US" dirty="0" err="1" smtClean="0"/>
              <a:t>_pipeline_for_sv.sh</a:t>
            </a:r>
            <a:r>
              <a:rPr lang="en-US" dirty="0" smtClean="0"/>
              <a:t>) to </a:t>
            </a:r>
            <a:r>
              <a:rPr lang="en-US" dirty="0" smtClean="0"/>
              <a:t>generate these</a:t>
            </a:r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>
                <a:latin typeface="Courier"/>
                <a:cs typeface="Courier"/>
                <a:hlinkClick r:id="rId2"/>
              </a:rPr>
              <a:t>https://github.com/arq5x/lumpy-</a:t>
            </a:r>
            <a:r>
              <a:rPr lang="en-US" dirty="0" smtClean="0">
                <a:latin typeface="Courier"/>
                <a:cs typeface="Courier"/>
                <a:hlinkClick r:id="rId2"/>
              </a:rPr>
              <a:t>sv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021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STRUCTURAL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Call SVs with LUMPY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Run LUMPY </a:t>
            </a:r>
            <a:r>
              <a:rPr lang="en-US" sz="2000" dirty="0" smtClean="0">
                <a:latin typeface="Courier"/>
                <a:cs typeface="Courier"/>
              </a:rPr>
              <a:t>excluding blacklist </a:t>
            </a:r>
            <a:r>
              <a:rPr lang="en-US" sz="2000" dirty="0" smtClean="0">
                <a:latin typeface="Courier"/>
                <a:cs typeface="Courier"/>
              </a:rPr>
              <a:t>regions, and optionally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specify discordant and split reads</a:t>
            </a:r>
            <a:r>
              <a:rPr lang="en-US" sz="2000" dirty="0" smtClean="0">
                <a:latin typeface="Courier"/>
                <a:cs typeface="Courier"/>
              </a:rPr>
              <a:t>: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lumpyexpress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-B </a:t>
            </a:r>
            <a:r>
              <a:rPr lang="en-US" sz="2000" i="1" dirty="0" smtClean="0">
                <a:latin typeface="Courier"/>
                <a:cs typeface="Courier"/>
              </a:rPr>
              <a:t>BAM_FILE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D </a:t>
            </a:r>
            <a:r>
              <a:rPr lang="en-US" sz="2000" i="1" dirty="0" smtClean="0">
                <a:latin typeface="Courier"/>
                <a:cs typeface="Courier"/>
              </a:rPr>
              <a:t>DISC_BAM_FILE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S </a:t>
            </a:r>
            <a:r>
              <a:rPr lang="en-US" sz="2000" i="1" dirty="0" smtClean="0">
                <a:latin typeface="Courier"/>
                <a:cs typeface="Courier"/>
              </a:rPr>
              <a:t>SPLIT_BAM_FILE </a:t>
            </a:r>
            <a:r>
              <a:rPr lang="en-US" sz="2000" dirty="0" smtClean="0">
                <a:latin typeface="Courier"/>
                <a:cs typeface="Courier"/>
              </a:rPr>
              <a:t>[-T </a:t>
            </a:r>
            <a:r>
              <a:rPr lang="en-US" sz="2000" i="1" dirty="0" smtClean="0">
                <a:latin typeface="Courier"/>
                <a:cs typeface="Courier"/>
              </a:rPr>
              <a:t>TEMP_DIR</a:t>
            </a:r>
            <a:r>
              <a:rPr lang="en-US" sz="2000" dirty="0" smtClean="0">
                <a:latin typeface="Courier"/>
                <a:cs typeface="Courier"/>
              </a:rPr>
              <a:t>] [-</a:t>
            </a:r>
            <a:r>
              <a:rPr lang="en-US" sz="2000" dirty="0" smtClean="0">
                <a:latin typeface="Courier"/>
                <a:cs typeface="Courier"/>
              </a:rPr>
              <a:t>x </a:t>
            </a:r>
            <a:r>
              <a:rPr lang="en-US" sz="2000" i="1" dirty="0" smtClean="0">
                <a:latin typeface="Courier"/>
                <a:cs typeface="Courier"/>
              </a:rPr>
              <a:t>BLACKLIST.BED</a:t>
            </a:r>
            <a:r>
              <a:rPr lang="en-US" sz="2000" dirty="0" smtClean="0">
                <a:latin typeface="Courier"/>
                <a:cs typeface="Courier"/>
              </a:rPr>
              <a:t>]</a:t>
            </a:r>
            <a:r>
              <a:rPr lang="en-US" sz="2000" i="1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o </a:t>
            </a:r>
            <a:r>
              <a:rPr lang="en-US" sz="2000" i="1" dirty="0" err="1" smtClean="0">
                <a:latin typeface="Courier"/>
                <a:cs typeface="Courier"/>
              </a:rPr>
              <a:t>SVs.VCF</a:t>
            </a:r>
            <a:endParaRPr lang="en-US" sz="20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Examine the output: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less </a:t>
            </a:r>
            <a:r>
              <a:rPr lang="en-US" sz="2000" dirty="0" err="1" smtClean="0">
                <a:latin typeface="Courier"/>
                <a:cs typeface="Courier"/>
              </a:rPr>
              <a:t>SVs.VCF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134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Organism 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Target: whole genome, exome, or specific region(s)?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Target 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sensitivity)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9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STRUCTURAL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799"/>
            <a:ext cx="8864600" cy="16969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LUMPY Output</a:t>
            </a:r>
          </a:p>
          <a:p>
            <a:r>
              <a:rPr lang="en-US" dirty="0" smtClean="0"/>
              <a:t>Output is VCF, but looks a little different</a:t>
            </a:r>
          </a:p>
          <a:p>
            <a:r>
              <a:rPr lang="en-US" dirty="0" smtClean="0"/>
              <a:t>All the information about the SV is in the INFO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1729"/>
            <a:ext cx="9144000" cy="35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2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Today’s Pipeline</a:t>
            </a:r>
          </a:p>
          <a:p>
            <a:r>
              <a:rPr lang="en-US" dirty="0" smtClean="0"/>
              <a:t>Data quality: FASTQC</a:t>
            </a:r>
          </a:p>
          <a:p>
            <a:r>
              <a:rPr lang="en-US" dirty="0" smtClean="0"/>
              <a:t>Trimming: Skewer</a:t>
            </a:r>
          </a:p>
          <a:p>
            <a:r>
              <a:rPr lang="en-US" dirty="0" smtClean="0"/>
              <a:t>Alignment: BWA + </a:t>
            </a:r>
            <a:r>
              <a:rPr lang="en-US" dirty="0" err="1" smtClean="0"/>
              <a:t>Sambamba</a:t>
            </a:r>
            <a:r>
              <a:rPr lang="en-US" dirty="0" smtClean="0"/>
              <a:t> + </a:t>
            </a:r>
            <a:r>
              <a:rPr lang="en-US" dirty="0" err="1" smtClean="0"/>
              <a:t>Samblaster</a:t>
            </a:r>
            <a:endParaRPr lang="en-US" dirty="0" smtClean="0"/>
          </a:p>
          <a:p>
            <a:r>
              <a:rPr lang="en-US" dirty="0" smtClean="0"/>
              <a:t>Variant calling: </a:t>
            </a:r>
            <a:r>
              <a:rPr lang="en-US" dirty="0" err="1" smtClean="0"/>
              <a:t>FreeBayes</a:t>
            </a:r>
            <a:endParaRPr lang="en-US" dirty="0"/>
          </a:p>
          <a:p>
            <a:r>
              <a:rPr lang="en-US" dirty="0" smtClean="0"/>
              <a:t>Variant quality filtering: </a:t>
            </a:r>
            <a:r>
              <a:rPr lang="en-US" dirty="0" err="1" smtClean="0"/>
              <a:t>VCFLib</a:t>
            </a:r>
            <a:endParaRPr lang="en-US" dirty="0"/>
          </a:p>
          <a:p>
            <a:r>
              <a:rPr lang="en-US" dirty="0" smtClean="0"/>
              <a:t>Known variant annotation: </a:t>
            </a:r>
            <a:r>
              <a:rPr lang="en-US" dirty="0" err="1" smtClean="0"/>
              <a:t>BCFTools</a:t>
            </a:r>
            <a:r>
              <a:rPr lang="en-US" dirty="0" smtClean="0"/>
              <a:t>, </a:t>
            </a:r>
            <a:r>
              <a:rPr lang="en-US" dirty="0" err="1" smtClean="0"/>
              <a:t>BEDTools</a:t>
            </a:r>
            <a:endParaRPr lang="en-US" dirty="0" smtClean="0"/>
          </a:p>
          <a:p>
            <a:r>
              <a:rPr lang="en-US" dirty="0" smtClean="0"/>
              <a:t>Mutation annotation: ANNOVAR</a:t>
            </a:r>
          </a:p>
          <a:p>
            <a:r>
              <a:rPr lang="en-US" dirty="0" smtClean="0"/>
              <a:t>Structural Variants identification: LUMPY</a:t>
            </a:r>
          </a:p>
        </p:txBody>
      </p:sp>
    </p:spTree>
    <p:extLst>
      <p:ext uri="{BB962C8B-B14F-4D97-AF65-F5344CB8AC3E}">
        <p14:creationId xmlns:p14="http://schemas.microsoft.com/office/powerpoint/2010/main" val="9619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Many Choices for Each Step</a:t>
            </a:r>
          </a:p>
          <a:p>
            <a:r>
              <a:rPr lang="en-US" dirty="0" smtClean="0"/>
              <a:t>Trimming: </a:t>
            </a:r>
            <a:r>
              <a:rPr lang="en-US" dirty="0" err="1" smtClean="0"/>
              <a:t>Atropos</a:t>
            </a:r>
            <a:r>
              <a:rPr lang="en-US" dirty="0" smtClean="0"/>
              <a:t>, </a:t>
            </a:r>
            <a:r>
              <a:rPr lang="en-US" dirty="0" err="1" smtClean="0"/>
              <a:t>TagDust</a:t>
            </a:r>
            <a:endParaRPr lang="en-US" dirty="0" smtClean="0"/>
          </a:p>
          <a:p>
            <a:r>
              <a:rPr lang="en-US" dirty="0" smtClean="0"/>
              <a:t>Alignment: </a:t>
            </a:r>
            <a:r>
              <a:rPr lang="en-US" dirty="0" err="1" smtClean="0"/>
              <a:t>HiSAT</a:t>
            </a:r>
            <a:r>
              <a:rPr lang="en-US" dirty="0" smtClean="0"/>
              <a:t>, </a:t>
            </a:r>
            <a:r>
              <a:rPr lang="en-US" dirty="0" err="1" smtClean="0"/>
              <a:t>Novoalign</a:t>
            </a:r>
            <a:endParaRPr lang="en-US" dirty="0" smtClean="0"/>
          </a:p>
          <a:p>
            <a:r>
              <a:rPr lang="en-US" dirty="0" smtClean="0"/>
              <a:t>Variant calling: GATK, </a:t>
            </a:r>
            <a:r>
              <a:rPr lang="en-US" dirty="0" err="1" smtClean="0"/>
              <a:t>GotCloud</a:t>
            </a:r>
            <a:endParaRPr lang="en-US" dirty="0"/>
          </a:p>
          <a:p>
            <a:r>
              <a:rPr lang="en-US" dirty="0" smtClean="0"/>
              <a:t>Known variant annotation</a:t>
            </a:r>
            <a:r>
              <a:rPr lang="en-US" dirty="0"/>
              <a:t>: </a:t>
            </a:r>
            <a:r>
              <a:rPr lang="en-US" dirty="0" err="1"/>
              <a:t>VCFTools</a:t>
            </a:r>
            <a:endParaRPr lang="en-US" dirty="0" smtClean="0"/>
          </a:p>
          <a:p>
            <a:r>
              <a:rPr lang="en-US" dirty="0" smtClean="0"/>
              <a:t>Mutation annotation: SNPEFF, VEP</a:t>
            </a:r>
          </a:p>
          <a:p>
            <a:r>
              <a:rPr lang="en-US" dirty="0" smtClean="0"/>
              <a:t>Structural Variants identification</a:t>
            </a:r>
            <a:r>
              <a:rPr lang="en-US" dirty="0"/>
              <a:t>: </a:t>
            </a:r>
            <a:r>
              <a:rPr lang="en-US" dirty="0" err="1" smtClean="0"/>
              <a:t>GenomeStrip</a:t>
            </a:r>
            <a:r>
              <a:rPr lang="en-US" dirty="0" smtClean="0"/>
              <a:t>, </a:t>
            </a:r>
            <a:r>
              <a:rPr lang="en-US" dirty="0" err="1" smtClean="0"/>
              <a:t>CNVnator</a:t>
            </a:r>
            <a:r>
              <a:rPr lang="en-US" dirty="0" smtClean="0"/>
              <a:t>, </a:t>
            </a:r>
            <a:r>
              <a:rPr lang="en-US" dirty="0" err="1" smtClean="0"/>
              <a:t>Delly</a:t>
            </a:r>
            <a:endParaRPr lang="en-US" dirty="0" smtClean="0"/>
          </a:p>
          <a:p>
            <a:r>
              <a:rPr lang="en-US" dirty="0" smtClean="0"/>
              <a:t>Entire pipelines: </a:t>
            </a:r>
            <a:r>
              <a:rPr lang="en-US" dirty="0" err="1" smtClean="0"/>
              <a:t>SpeedSeq</a:t>
            </a:r>
            <a:r>
              <a:rPr lang="en-US" dirty="0" smtClean="0"/>
              <a:t>, </a:t>
            </a:r>
            <a:r>
              <a:rPr lang="en-US" dirty="0" err="1" smtClean="0"/>
              <a:t>gnko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83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Alignment: Identifying the mostly likely reference genome coordinate of origin for the sequences generated from your sample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Assembly: Create a genome </a:t>
            </a:r>
            <a:r>
              <a:rPr lang="en-US" i="1" dirty="0" smtClean="0"/>
              <a:t>de novo</a:t>
            </a:r>
            <a:r>
              <a:rPr lang="en-US" dirty="0" smtClean="0"/>
              <a:t> by stitching together the sequences generated from your sample</a:t>
            </a:r>
          </a:p>
        </p:txBody>
      </p:sp>
    </p:spTree>
    <p:extLst>
      <p:ext uri="{BB962C8B-B14F-4D97-AF65-F5344CB8AC3E}">
        <p14:creationId xmlns:p14="http://schemas.microsoft.com/office/powerpoint/2010/main" val="22631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</a:t>
            </a:r>
          </a:p>
          <a:p>
            <a:pPr lvl="1">
              <a:buFont typeface="Lucida Grande"/>
              <a:buChar char="+"/>
            </a:pPr>
            <a:r>
              <a:rPr lang="en-US" dirty="0"/>
              <a:t>Requires less </a:t>
            </a:r>
            <a:r>
              <a:rPr lang="en-US" dirty="0" smtClean="0"/>
              <a:t>sequencing (both depth and read sizes)</a:t>
            </a:r>
          </a:p>
          <a:p>
            <a:pPr lvl="1">
              <a:buFont typeface="Lucida Grande"/>
              <a:buChar char="+"/>
            </a:pPr>
            <a:r>
              <a:rPr lang="en-US" dirty="0" smtClean="0"/>
              <a:t>Easier and faster bioinformatic analysis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Requires a “finished” reference </a:t>
            </a:r>
            <a:r>
              <a:rPr lang="en-US" dirty="0" smtClean="0"/>
              <a:t>genome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May miss larger structural variants</a:t>
            </a:r>
          </a:p>
          <a:p>
            <a:r>
              <a:rPr lang="en-US" dirty="0" smtClean="0"/>
              <a:t>Assembly</a:t>
            </a:r>
            <a:endParaRPr lang="en-US" dirty="0"/>
          </a:p>
          <a:p>
            <a:pPr lvl="1">
              <a:buFont typeface="Lucida Grande"/>
              <a:buChar char="+"/>
            </a:pPr>
            <a:r>
              <a:rPr lang="en-US" dirty="0" smtClean="0"/>
              <a:t>Often the best (and sometimes only) option for non-model organisms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Requires (costly) deep sequencing with long reads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Assembly is complicated and time-consuming; often several rounds of sequencing are required to “finish” the genome</a:t>
            </a:r>
          </a:p>
          <a:p>
            <a:r>
              <a:rPr lang="en-US" dirty="0" smtClean="0"/>
              <a:t>Hybrid strategies can provide benefits of both approaches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2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/>
              <a:t>Target: whole genome, exome, or specific region(s)?</a:t>
            </a:r>
          </a:p>
          <a:p>
            <a:r>
              <a:rPr lang="en-US" dirty="0">
                <a:solidFill>
                  <a:srgbClr val="292934"/>
                </a:solidFill>
              </a:rPr>
              <a:t>Target size: large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human, </a:t>
            </a:r>
            <a:r>
              <a:rPr lang="en-US" dirty="0" smtClean="0">
                <a:solidFill>
                  <a:srgbClr val="292934"/>
                </a:solidFill>
              </a:rPr>
              <a:t>mouse genome) </a:t>
            </a:r>
            <a:r>
              <a:rPr lang="en-US" dirty="0">
                <a:solidFill>
                  <a:srgbClr val="292934"/>
                </a:solidFill>
              </a:rPr>
              <a:t>or small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bacteria, virus)</a:t>
            </a:r>
            <a:r>
              <a:rPr lang="en-US" dirty="0" smtClean="0">
                <a:solidFill>
                  <a:srgbClr val="292934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sensitivity)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376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Whole genome sequencing minimizes bias at the expense of greater overall sequencing cost</a:t>
            </a:r>
          </a:p>
          <a:p>
            <a:r>
              <a:rPr lang="en-US" dirty="0" smtClean="0"/>
              <a:t>Targeted sequencing (exome, amplicon) is typically less expensive overall, but don’t forget the cost of sequence capture</a:t>
            </a:r>
          </a:p>
          <a:p>
            <a:r>
              <a:rPr lang="en-US" dirty="0" smtClean="0"/>
              <a:t>In terms of cost-per-base, </a:t>
            </a:r>
            <a:r>
              <a:rPr lang="en-US" i="1" dirty="0" smtClean="0"/>
              <a:t>WES is ~5x more expensive than WGS</a:t>
            </a:r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18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Targeted sequencing introduces several sources of bias:</a:t>
            </a:r>
          </a:p>
          <a:p>
            <a:pPr lvl="1"/>
            <a:r>
              <a:rPr lang="en-US" dirty="0" smtClean="0"/>
              <a:t>Capture efficiency</a:t>
            </a:r>
          </a:p>
          <a:p>
            <a:pPr lvl="1"/>
            <a:r>
              <a:rPr lang="en-US" dirty="0"/>
              <a:t>PCR amplification (CG </a:t>
            </a:r>
            <a:r>
              <a:rPr lang="en-US" dirty="0" smtClean="0"/>
              <a:t>bias, size bias, errors)*</a:t>
            </a:r>
          </a:p>
          <a:p>
            <a:pPr lvl="1"/>
            <a:r>
              <a:rPr lang="en-US" dirty="0" smtClean="0"/>
              <a:t>Reference bias (unless you use a carefully designed custom capture library)</a:t>
            </a:r>
          </a:p>
          <a:p>
            <a:pPr lvl="1"/>
            <a:r>
              <a:rPr lang="en-US" dirty="0"/>
              <a:t>Coverage non-uniformity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6063734"/>
            <a:ext cx="67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Can also affect WGS, depending on library preparation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General guidelines</a:t>
            </a:r>
          </a:p>
          <a:p>
            <a:pPr lvl="1"/>
            <a:r>
              <a:rPr lang="en-US" dirty="0" smtClean="0"/>
              <a:t>For small genomes and/or genome assembly: deep whole-genome</a:t>
            </a:r>
          </a:p>
          <a:p>
            <a:pPr lvl="1"/>
            <a:r>
              <a:rPr lang="en-US" dirty="0" smtClean="0"/>
              <a:t>For a small number of known regions: amplicon</a:t>
            </a:r>
          </a:p>
          <a:p>
            <a:pPr lvl="1"/>
            <a:r>
              <a:rPr lang="en-US" dirty="0" smtClean="0"/>
              <a:t>For many genes, a known Mendelian trait, and/or potentially rare coding mutations: exome</a:t>
            </a:r>
          </a:p>
          <a:p>
            <a:pPr lvl="1"/>
            <a:r>
              <a:rPr lang="en-US" dirty="0" smtClean="0"/>
              <a:t>Otherwise: whole-genome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89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Target: whole genome, exome, or specific region(s)?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Target 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7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DNA Variant Calling by </a:t>
            </a:r>
            <a:br>
              <a:rPr lang="en-US" dirty="0" smtClean="0"/>
            </a:br>
            <a:r>
              <a:rPr lang="en-US" dirty="0" smtClean="0"/>
              <a:t>Current-Generation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OUTLINE</a:t>
            </a:r>
          </a:p>
          <a:p>
            <a:r>
              <a:rPr lang="en-US" dirty="0" smtClean="0"/>
              <a:t>Discussion of experimental design</a:t>
            </a:r>
          </a:p>
          <a:p>
            <a:r>
              <a:rPr lang="en-US" dirty="0" smtClean="0"/>
              <a:t>Overview/refresher of sequencing technology</a:t>
            </a:r>
          </a:p>
          <a:p>
            <a:r>
              <a:rPr lang="en-US" dirty="0" smtClean="0"/>
              <a:t>Hands-on, step-by-step walkthrough of variant-calling workflow</a:t>
            </a:r>
          </a:p>
          <a:p>
            <a:r>
              <a:rPr lang="en-US" dirty="0" smtClean="0"/>
              <a:t>Troubleshooting and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9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25600"/>
            <a:ext cx="8229600" cy="50800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Most important and most difficult decision</a:t>
            </a:r>
          </a:p>
          <a:p>
            <a:pPr lvl="1"/>
            <a:r>
              <a:rPr lang="en-US" dirty="0" smtClean="0"/>
              <a:t>How rare are your variants of interest within the population being studied?</a:t>
            </a:r>
          </a:p>
          <a:p>
            <a:pPr lvl="1"/>
            <a:r>
              <a:rPr lang="en-US" dirty="0" smtClean="0"/>
              <a:t>How difficult is it to confidently detect variants?</a:t>
            </a:r>
          </a:p>
          <a:p>
            <a:r>
              <a:rPr lang="en-US" dirty="0" smtClean="0"/>
              <a:t>For population studies (</a:t>
            </a:r>
            <a:r>
              <a:rPr lang="en-US" i="1" dirty="0" smtClean="0"/>
              <a:t>e.g. </a:t>
            </a:r>
            <a:r>
              <a:rPr lang="en-US" dirty="0" smtClean="0"/>
              <a:t>GWAS), larger sample is usually better than greater depth</a:t>
            </a:r>
          </a:p>
          <a:p>
            <a:pPr lvl="1"/>
            <a:r>
              <a:rPr lang="en-US" dirty="0" smtClean="0"/>
              <a:t>Power analysis is key: is your sample large enough to make the study worthwhile?</a:t>
            </a:r>
          </a:p>
          <a:p>
            <a:r>
              <a:rPr lang="en-US" dirty="0" smtClean="0"/>
              <a:t>Remember: you can always re-sequence, or follow up with targeted validation</a:t>
            </a:r>
          </a:p>
        </p:txBody>
      </p:sp>
    </p:spTree>
    <p:extLst>
      <p:ext uri="{BB962C8B-B14F-4D97-AF65-F5344CB8AC3E}">
        <p14:creationId xmlns:p14="http://schemas.microsoft.com/office/powerpoint/2010/main" val="311045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For variant calling in individual humans, the general recommendation is: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0-60x WGS</a:t>
            </a:r>
          </a:p>
          <a:p>
            <a:pPr lvl="1"/>
            <a:r>
              <a:rPr lang="en-US" dirty="0" smtClean="0"/>
              <a:t>80-120x WES</a:t>
            </a:r>
          </a:p>
          <a:p>
            <a:r>
              <a:rPr lang="en-US" dirty="0" smtClean="0"/>
              <a:t>For population studies of common variants, coverage as low as 0.5x can yield recall rates of 0.8 or more (“genotyping by sequencing”)</a:t>
            </a:r>
          </a:p>
        </p:txBody>
      </p:sp>
    </p:spTree>
    <p:extLst>
      <p:ext uri="{BB962C8B-B14F-4D97-AF65-F5344CB8AC3E}">
        <p14:creationId xmlns:p14="http://schemas.microsoft.com/office/powerpoint/2010/main" val="42016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/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0754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1587500"/>
            <a:ext cx="69723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1788776" y="1651000"/>
            <a:ext cx="5589924" cy="5070457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654300" y="1651000"/>
            <a:ext cx="3543300" cy="347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218622" y="5295900"/>
            <a:ext cx="775778" cy="812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94400" y="2641600"/>
            <a:ext cx="1397000" cy="21082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94400" y="5334000"/>
            <a:ext cx="293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First Generation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“Sequencing by Synthesis”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78100" y="5087034"/>
            <a:ext cx="271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 Generation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“Massively Parallel SBS”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4298" y="1803400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Third Generation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Direct sequencing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Long reads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12900"/>
            <a:ext cx="8229600" cy="50800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Benefits of Long Read Technology</a:t>
            </a:r>
          </a:p>
          <a:p>
            <a:r>
              <a:rPr lang="en-US" dirty="0" err="1" smtClean="0"/>
              <a:t>PacBio</a:t>
            </a:r>
            <a:r>
              <a:rPr lang="en-US" dirty="0" smtClean="0"/>
              <a:t> and </a:t>
            </a:r>
            <a:r>
              <a:rPr lang="en-US" dirty="0" err="1" smtClean="0"/>
              <a:t>Nanopore</a:t>
            </a:r>
            <a:r>
              <a:rPr lang="en-US" dirty="0" smtClean="0"/>
              <a:t> can generate reads of 10kb and longer (average is more in the 1-5 kb range)</a:t>
            </a:r>
          </a:p>
          <a:p>
            <a:r>
              <a:rPr lang="en-US" dirty="0" err="1" smtClean="0"/>
              <a:t>PacBio</a:t>
            </a:r>
            <a:r>
              <a:rPr lang="en-US" dirty="0" smtClean="0"/>
              <a:t> increasingly used to:</a:t>
            </a:r>
          </a:p>
          <a:p>
            <a:pPr lvl="1"/>
            <a:r>
              <a:rPr lang="en-US" dirty="0" smtClean="0"/>
              <a:t>Detect/resolve “</a:t>
            </a:r>
            <a:r>
              <a:rPr lang="en-US" dirty="0"/>
              <a:t>difficult” </a:t>
            </a:r>
            <a:r>
              <a:rPr lang="en-US" dirty="0" smtClean="0"/>
              <a:t>regions</a:t>
            </a:r>
          </a:p>
          <a:p>
            <a:pPr lvl="1"/>
            <a:r>
              <a:rPr lang="en-US" dirty="0" smtClean="0"/>
              <a:t>Assemble genomes of non-model organisms</a:t>
            </a:r>
            <a:endParaRPr lang="en-US" dirty="0"/>
          </a:p>
          <a:p>
            <a:r>
              <a:rPr lang="en-US" dirty="0" err="1" smtClean="0"/>
              <a:t>Nanopore</a:t>
            </a:r>
            <a:r>
              <a:rPr lang="en-US" dirty="0" smtClean="0"/>
              <a:t> is compact, “real time” – increasingly used “in the field”</a:t>
            </a:r>
          </a:p>
          <a:p>
            <a:r>
              <a:rPr lang="en-US" dirty="0" smtClean="0"/>
              <a:t>Soon will be possible to sequence RNA directly (</a:t>
            </a:r>
            <a:r>
              <a:rPr lang="en-US" i="1" dirty="0" smtClean="0"/>
              <a:t>i.e. </a:t>
            </a:r>
            <a:r>
              <a:rPr lang="en-US" dirty="0" smtClean="0"/>
              <a:t>without </a:t>
            </a:r>
            <a:r>
              <a:rPr lang="en-US" dirty="0" err="1" smtClean="0"/>
              <a:t>cDNA</a:t>
            </a:r>
            <a:r>
              <a:rPr lang="en-US" dirty="0" smtClean="0"/>
              <a:t> conversion)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(Current) Drawbacks of Long-Read Technology</a:t>
            </a:r>
          </a:p>
          <a:p>
            <a:r>
              <a:rPr lang="en-US" dirty="0" smtClean="0"/>
              <a:t>More expensive (but rapidly dropping)</a:t>
            </a:r>
          </a:p>
          <a:p>
            <a:r>
              <a:rPr lang="en-US" dirty="0" smtClean="0"/>
              <a:t>Higher error rates; however:</a:t>
            </a:r>
          </a:p>
          <a:p>
            <a:pPr lvl="1"/>
            <a:r>
              <a:rPr lang="en-US" dirty="0" smtClean="0"/>
              <a:t>These are also rapidly dropping</a:t>
            </a:r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 errors are random and thus correctable; software-corrected accuracy &gt; 99%</a:t>
            </a:r>
          </a:p>
          <a:p>
            <a:r>
              <a:rPr lang="en-US" dirty="0" smtClean="0"/>
              <a:t>Less tool support (but rapidly increasing)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227638" y="1651000"/>
            <a:ext cx="5589924" cy="5070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7700" y="1663700"/>
            <a:ext cx="340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So which should I use?</a:t>
            </a:r>
          </a:p>
          <a:p>
            <a:endParaRPr lang="en-US" sz="2400" dirty="0"/>
          </a:p>
          <a:p>
            <a:r>
              <a:rPr lang="en-US" sz="2400" dirty="0" smtClean="0"/>
              <a:t>At least for today, the answer is almost always Illumina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1625600" y="1625600"/>
            <a:ext cx="2616200" cy="1714500"/>
          </a:xfrm>
          <a:custGeom>
            <a:avLst/>
            <a:gdLst>
              <a:gd name="connsiteX0" fmla="*/ 355600 w 2616200"/>
              <a:gd name="connsiteY0" fmla="*/ 0 h 1714500"/>
              <a:gd name="connsiteX1" fmla="*/ 355600 w 2616200"/>
              <a:gd name="connsiteY1" fmla="*/ 0 h 1714500"/>
              <a:gd name="connsiteX2" fmla="*/ 1155700 w 2616200"/>
              <a:gd name="connsiteY2" fmla="*/ 12700 h 1714500"/>
              <a:gd name="connsiteX3" fmla="*/ 2171700 w 2616200"/>
              <a:gd name="connsiteY3" fmla="*/ 50800 h 1714500"/>
              <a:gd name="connsiteX4" fmla="*/ 2247900 w 2616200"/>
              <a:gd name="connsiteY4" fmla="*/ 101600 h 1714500"/>
              <a:gd name="connsiteX5" fmla="*/ 2273300 w 2616200"/>
              <a:gd name="connsiteY5" fmla="*/ 139700 h 1714500"/>
              <a:gd name="connsiteX6" fmla="*/ 2286000 w 2616200"/>
              <a:gd name="connsiteY6" fmla="*/ 177800 h 1714500"/>
              <a:gd name="connsiteX7" fmla="*/ 2311400 w 2616200"/>
              <a:gd name="connsiteY7" fmla="*/ 228600 h 1714500"/>
              <a:gd name="connsiteX8" fmla="*/ 2324100 w 2616200"/>
              <a:gd name="connsiteY8" fmla="*/ 292100 h 1714500"/>
              <a:gd name="connsiteX9" fmla="*/ 2349500 w 2616200"/>
              <a:gd name="connsiteY9" fmla="*/ 381000 h 1714500"/>
              <a:gd name="connsiteX10" fmla="*/ 2362200 w 2616200"/>
              <a:gd name="connsiteY10" fmla="*/ 457200 h 1714500"/>
              <a:gd name="connsiteX11" fmla="*/ 2413000 w 2616200"/>
              <a:gd name="connsiteY11" fmla="*/ 546100 h 1714500"/>
              <a:gd name="connsiteX12" fmla="*/ 2451100 w 2616200"/>
              <a:gd name="connsiteY12" fmla="*/ 635000 h 1714500"/>
              <a:gd name="connsiteX13" fmla="*/ 2463800 w 2616200"/>
              <a:gd name="connsiteY13" fmla="*/ 673100 h 1714500"/>
              <a:gd name="connsiteX14" fmla="*/ 2489200 w 2616200"/>
              <a:gd name="connsiteY14" fmla="*/ 711200 h 1714500"/>
              <a:gd name="connsiteX15" fmla="*/ 2501900 w 2616200"/>
              <a:gd name="connsiteY15" fmla="*/ 749300 h 1714500"/>
              <a:gd name="connsiteX16" fmla="*/ 2527300 w 2616200"/>
              <a:gd name="connsiteY16" fmla="*/ 787400 h 1714500"/>
              <a:gd name="connsiteX17" fmla="*/ 2540000 w 2616200"/>
              <a:gd name="connsiteY17" fmla="*/ 825500 h 1714500"/>
              <a:gd name="connsiteX18" fmla="*/ 2565400 w 2616200"/>
              <a:gd name="connsiteY18" fmla="*/ 863600 h 1714500"/>
              <a:gd name="connsiteX19" fmla="*/ 2578100 w 2616200"/>
              <a:gd name="connsiteY19" fmla="*/ 901700 h 1714500"/>
              <a:gd name="connsiteX20" fmla="*/ 2616200 w 2616200"/>
              <a:gd name="connsiteY20" fmla="*/ 977900 h 1714500"/>
              <a:gd name="connsiteX21" fmla="*/ 2603500 w 2616200"/>
              <a:gd name="connsiteY21" fmla="*/ 1155700 h 1714500"/>
              <a:gd name="connsiteX22" fmla="*/ 2590800 w 2616200"/>
              <a:gd name="connsiteY22" fmla="*/ 1193800 h 1714500"/>
              <a:gd name="connsiteX23" fmla="*/ 2514600 w 2616200"/>
              <a:gd name="connsiteY23" fmla="*/ 1231900 h 1714500"/>
              <a:gd name="connsiteX24" fmla="*/ 2476500 w 2616200"/>
              <a:gd name="connsiteY24" fmla="*/ 1270000 h 1714500"/>
              <a:gd name="connsiteX25" fmla="*/ 2387600 w 2616200"/>
              <a:gd name="connsiteY25" fmla="*/ 1295400 h 1714500"/>
              <a:gd name="connsiteX26" fmla="*/ 2374900 w 2616200"/>
              <a:gd name="connsiteY26" fmla="*/ 1333500 h 1714500"/>
              <a:gd name="connsiteX27" fmla="*/ 2336800 w 2616200"/>
              <a:gd name="connsiteY27" fmla="*/ 1358900 h 1714500"/>
              <a:gd name="connsiteX28" fmla="*/ 2298700 w 2616200"/>
              <a:gd name="connsiteY28" fmla="*/ 1371600 h 1714500"/>
              <a:gd name="connsiteX29" fmla="*/ 2197100 w 2616200"/>
              <a:gd name="connsiteY29" fmla="*/ 1397000 h 1714500"/>
              <a:gd name="connsiteX30" fmla="*/ 2082800 w 2616200"/>
              <a:gd name="connsiteY30" fmla="*/ 1435100 h 1714500"/>
              <a:gd name="connsiteX31" fmla="*/ 2006600 w 2616200"/>
              <a:gd name="connsiteY31" fmla="*/ 1498600 h 1714500"/>
              <a:gd name="connsiteX32" fmla="*/ 1955800 w 2616200"/>
              <a:gd name="connsiteY32" fmla="*/ 1524000 h 1714500"/>
              <a:gd name="connsiteX33" fmla="*/ 1917700 w 2616200"/>
              <a:gd name="connsiteY33" fmla="*/ 1600200 h 1714500"/>
              <a:gd name="connsiteX34" fmla="*/ 1905000 w 2616200"/>
              <a:gd name="connsiteY34" fmla="*/ 1638300 h 1714500"/>
              <a:gd name="connsiteX35" fmla="*/ 1866900 w 2616200"/>
              <a:gd name="connsiteY35" fmla="*/ 1651000 h 1714500"/>
              <a:gd name="connsiteX36" fmla="*/ 1790700 w 2616200"/>
              <a:gd name="connsiteY36" fmla="*/ 1714500 h 1714500"/>
              <a:gd name="connsiteX37" fmla="*/ 1600200 w 2616200"/>
              <a:gd name="connsiteY37" fmla="*/ 1676400 h 1714500"/>
              <a:gd name="connsiteX38" fmla="*/ 1562100 w 2616200"/>
              <a:gd name="connsiteY38" fmla="*/ 1651000 h 1714500"/>
              <a:gd name="connsiteX39" fmla="*/ 1422400 w 2616200"/>
              <a:gd name="connsiteY39" fmla="*/ 1587500 h 1714500"/>
              <a:gd name="connsiteX40" fmla="*/ 1371600 w 2616200"/>
              <a:gd name="connsiteY40" fmla="*/ 1536700 h 1714500"/>
              <a:gd name="connsiteX41" fmla="*/ 1333500 w 2616200"/>
              <a:gd name="connsiteY41" fmla="*/ 1524000 h 1714500"/>
              <a:gd name="connsiteX42" fmla="*/ 1295400 w 2616200"/>
              <a:gd name="connsiteY42" fmla="*/ 1498600 h 1714500"/>
              <a:gd name="connsiteX43" fmla="*/ 1219200 w 2616200"/>
              <a:gd name="connsiteY43" fmla="*/ 1435100 h 1714500"/>
              <a:gd name="connsiteX44" fmla="*/ 1168400 w 2616200"/>
              <a:gd name="connsiteY44" fmla="*/ 1371600 h 1714500"/>
              <a:gd name="connsiteX45" fmla="*/ 1117600 w 2616200"/>
              <a:gd name="connsiteY45" fmla="*/ 1295400 h 1714500"/>
              <a:gd name="connsiteX46" fmla="*/ 1092200 w 2616200"/>
              <a:gd name="connsiteY46" fmla="*/ 1257300 h 1714500"/>
              <a:gd name="connsiteX47" fmla="*/ 1054100 w 2616200"/>
              <a:gd name="connsiteY47" fmla="*/ 1244600 h 1714500"/>
              <a:gd name="connsiteX48" fmla="*/ 1041400 w 2616200"/>
              <a:gd name="connsiteY48" fmla="*/ 1206500 h 1714500"/>
              <a:gd name="connsiteX49" fmla="*/ 965200 w 2616200"/>
              <a:gd name="connsiteY49" fmla="*/ 1168400 h 1714500"/>
              <a:gd name="connsiteX50" fmla="*/ 838200 w 2616200"/>
              <a:gd name="connsiteY50" fmla="*/ 1104900 h 1714500"/>
              <a:gd name="connsiteX51" fmla="*/ 825500 w 2616200"/>
              <a:gd name="connsiteY51" fmla="*/ 1066800 h 1714500"/>
              <a:gd name="connsiteX52" fmla="*/ 774700 w 2616200"/>
              <a:gd name="connsiteY52" fmla="*/ 1028700 h 1714500"/>
              <a:gd name="connsiteX53" fmla="*/ 698500 w 2616200"/>
              <a:gd name="connsiteY53" fmla="*/ 990600 h 1714500"/>
              <a:gd name="connsiteX54" fmla="*/ 609600 w 2616200"/>
              <a:gd name="connsiteY54" fmla="*/ 927100 h 1714500"/>
              <a:gd name="connsiteX55" fmla="*/ 520700 w 2616200"/>
              <a:gd name="connsiteY55" fmla="*/ 876300 h 1714500"/>
              <a:gd name="connsiteX56" fmla="*/ 406400 w 2616200"/>
              <a:gd name="connsiteY56" fmla="*/ 838200 h 1714500"/>
              <a:gd name="connsiteX57" fmla="*/ 317500 w 2616200"/>
              <a:gd name="connsiteY57" fmla="*/ 774700 h 1714500"/>
              <a:gd name="connsiteX58" fmla="*/ 127000 w 2616200"/>
              <a:gd name="connsiteY58" fmla="*/ 685800 h 1714500"/>
              <a:gd name="connsiteX59" fmla="*/ 25400 w 2616200"/>
              <a:gd name="connsiteY59" fmla="*/ 495300 h 1714500"/>
              <a:gd name="connsiteX60" fmla="*/ 0 w 2616200"/>
              <a:gd name="connsiteY60" fmla="*/ 419100 h 1714500"/>
              <a:gd name="connsiteX61" fmla="*/ 25400 w 2616200"/>
              <a:gd name="connsiteY61" fmla="*/ 139700 h 1714500"/>
              <a:gd name="connsiteX62" fmla="*/ 63500 w 2616200"/>
              <a:gd name="connsiteY62" fmla="*/ 101600 h 1714500"/>
              <a:gd name="connsiteX63" fmla="*/ 101600 w 2616200"/>
              <a:gd name="connsiteY63" fmla="*/ 88900 h 1714500"/>
              <a:gd name="connsiteX64" fmla="*/ 241300 w 2616200"/>
              <a:gd name="connsiteY64" fmla="*/ 50800 h 1714500"/>
              <a:gd name="connsiteX65" fmla="*/ 279400 w 2616200"/>
              <a:gd name="connsiteY65" fmla="*/ 25400 h 1714500"/>
              <a:gd name="connsiteX66" fmla="*/ 355600 w 2616200"/>
              <a:gd name="connsiteY66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616200" h="1714500">
                <a:moveTo>
                  <a:pt x="355600" y="0"/>
                </a:moveTo>
                <a:lnTo>
                  <a:pt x="355600" y="0"/>
                </a:lnTo>
                <a:lnTo>
                  <a:pt x="1155700" y="12700"/>
                </a:lnTo>
                <a:cubicBezTo>
                  <a:pt x="2052946" y="32639"/>
                  <a:pt x="1773276" y="997"/>
                  <a:pt x="2171700" y="50800"/>
                </a:cubicBezTo>
                <a:cubicBezTo>
                  <a:pt x="2197100" y="67733"/>
                  <a:pt x="2230967" y="76200"/>
                  <a:pt x="2247900" y="101600"/>
                </a:cubicBezTo>
                <a:cubicBezTo>
                  <a:pt x="2256367" y="114300"/>
                  <a:pt x="2266474" y="126048"/>
                  <a:pt x="2273300" y="139700"/>
                </a:cubicBezTo>
                <a:cubicBezTo>
                  <a:pt x="2279287" y="151674"/>
                  <a:pt x="2280727" y="165495"/>
                  <a:pt x="2286000" y="177800"/>
                </a:cubicBezTo>
                <a:cubicBezTo>
                  <a:pt x="2293458" y="195201"/>
                  <a:pt x="2302933" y="211667"/>
                  <a:pt x="2311400" y="228600"/>
                </a:cubicBezTo>
                <a:cubicBezTo>
                  <a:pt x="2315633" y="249767"/>
                  <a:pt x="2318865" y="271159"/>
                  <a:pt x="2324100" y="292100"/>
                </a:cubicBezTo>
                <a:cubicBezTo>
                  <a:pt x="2348309" y="388934"/>
                  <a:pt x="2325745" y="262223"/>
                  <a:pt x="2349500" y="381000"/>
                </a:cubicBezTo>
                <a:cubicBezTo>
                  <a:pt x="2354550" y="406250"/>
                  <a:pt x="2354801" y="432536"/>
                  <a:pt x="2362200" y="457200"/>
                </a:cubicBezTo>
                <a:cubicBezTo>
                  <a:pt x="2370989" y="486496"/>
                  <a:pt x="2395994" y="520591"/>
                  <a:pt x="2413000" y="546100"/>
                </a:cubicBezTo>
                <a:cubicBezTo>
                  <a:pt x="2439431" y="651826"/>
                  <a:pt x="2407247" y="547295"/>
                  <a:pt x="2451100" y="635000"/>
                </a:cubicBezTo>
                <a:cubicBezTo>
                  <a:pt x="2457087" y="646974"/>
                  <a:pt x="2457813" y="661126"/>
                  <a:pt x="2463800" y="673100"/>
                </a:cubicBezTo>
                <a:cubicBezTo>
                  <a:pt x="2470626" y="686752"/>
                  <a:pt x="2482374" y="697548"/>
                  <a:pt x="2489200" y="711200"/>
                </a:cubicBezTo>
                <a:cubicBezTo>
                  <a:pt x="2495187" y="723174"/>
                  <a:pt x="2495913" y="737326"/>
                  <a:pt x="2501900" y="749300"/>
                </a:cubicBezTo>
                <a:cubicBezTo>
                  <a:pt x="2508726" y="762952"/>
                  <a:pt x="2520474" y="773748"/>
                  <a:pt x="2527300" y="787400"/>
                </a:cubicBezTo>
                <a:cubicBezTo>
                  <a:pt x="2533287" y="799374"/>
                  <a:pt x="2534013" y="813526"/>
                  <a:pt x="2540000" y="825500"/>
                </a:cubicBezTo>
                <a:cubicBezTo>
                  <a:pt x="2546826" y="839152"/>
                  <a:pt x="2558574" y="849948"/>
                  <a:pt x="2565400" y="863600"/>
                </a:cubicBezTo>
                <a:cubicBezTo>
                  <a:pt x="2571387" y="875574"/>
                  <a:pt x="2572113" y="889726"/>
                  <a:pt x="2578100" y="901700"/>
                </a:cubicBezTo>
                <a:cubicBezTo>
                  <a:pt x="2627339" y="1000177"/>
                  <a:pt x="2584278" y="882135"/>
                  <a:pt x="2616200" y="977900"/>
                </a:cubicBezTo>
                <a:cubicBezTo>
                  <a:pt x="2611967" y="1037167"/>
                  <a:pt x="2610442" y="1096689"/>
                  <a:pt x="2603500" y="1155700"/>
                </a:cubicBezTo>
                <a:cubicBezTo>
                  <a:pt x="2601936" y="1168995"/>
                  <a:pt x="2599163" y="1183347"/>
                  <a:pt x="2590800" y="1193800"/>
                </a:cubicBezTo>
                <a:cubicBezTo>
                  <a:pt x="2572895" y="1216181"/>
                  <a:pt x="2539699" y="1223534"/>
                  <a:pt x="2514600" y="1231900"/>
                </a:cubicBezTo>
                <a:cubicBezTo>
                  <a:pt x="2501900" y="1244600"/>
                  <a:pt x="2491444" y="1260037"/>
                  <a:pt x="2476500" y="1270000"/>
                </a:cubicBezTo>
                <a:cubicBezTo>
                  <a:pt x="2465568" y="1277288"/>
                  <a:pt x="2394374" y="1293706"/>
                  <a:pt x="2387600" y="1295400"/>
                </a:cubicBezTo>
                <a:cubicBezTo>
                  <a:pt x="2383367" y="1308100"/>
                  <a:pt x="2383263" y="1323047"/>
                  <a:pt x="2374900" y="1333500"/>
                </a:cubicBezTo>
                <a:cubicBezTo>
                  <a:pt x="2365365" y="1345419"/>
                  <a:pt x="2350452" y="1352074"/>
                  <a:pt x="2336800" y="1358900"/>
                </a:cubicBezTo>
                <a:cubicBezTo>
                  <a:pt x="2324826" y="1364887"/>
                  <a:pt x="2311615" y="1368078"/>
                  <a:pt x="2298700" y="1371600"/>
                </a:cubicBezTo>
                <a:cubicBezTo>
                  <a:pt x="2265021" y="1380785"/>
                  <a:pt x="2230967" y="1388533"/>
                  <a:pt x="2197100" y="1397000"/>
                </a:cubicBezTo>
                <a:cubicBezTo>
                  <a:pt x="2110529" y="1454714"/>
                  <a:pt x="2219684" y="1389472"/>
                  <a:pt x="2082800" y="1435100"/>
                </a:cubicBezTo>
                <a:cubicBezTo>
                  <a:pt x="2045006" y="1447698"/>
                  <a:pt x="2037548" y="1476494"/>
                  <a:pt x="2006600" y="1498600"/>
                </a:cubicBezTo>
                <a:cubicBezTo>
                  <a:pt x="1991194" y="1509604"/>
                  <a:pt x="1972733" y="1515533"/>
                  <a:pt x="1955800" y="1524000"/>
                </a:cubicBezTo>
                <a:cubicBezTo>
                  <a:pt x="1923878" y="1619765"/>
                  <a:pt x="1966939" y="1501723"/>
                  <a:pt x="1917700" y="1600200"/>
                </a:cubicBezTo>
                <a:cubicBezTo>
                  <a:pt x="1911713" y="1612174"/>
                  <a:pt x="1914466" y="1628834"/>
                  <a:pt x="1905000" y="1638300"/>
                </a:cubicBezTo>
                <a:cubicBezTo>
                  <a:pt x="1895534" y="1647766"/>
                  <a:pt x="1879600" y="1646767"/>
                  <a:pt x="1866900" y="1651000"/>
                </a:cubicBezTo>
                <a:cubicBezTo>
                  <a:pt x="1859618" y="1658282"/>
                  <a:pt x="1808381" y="1714500"/>
                  <a:pt x="1790700" y="1714500"/>
                </a:cubicBezTo>
                <a:cubicBezTo>
                  <a:pt x="1747916" y="1714500"/>
                  <a:pt x="1654843" y="1690061"/>
                  <a:pt x="1600200" y="1676400"/>
                </a:cubicBezTo>
                <a:cubicBezTo>
                  <a:pt x="1587500" y="1667933"/>
                  <a:pt x="1575752" y="1657826"/>
                  <a:pt x="1562100" y="1651000"/>
                </a:cubicBezTo>
                <a:cubicBezTo>
                  <a:pt x="1503560" y="1621730"/>
                  <a:pt x="1492188" y="1657288"/>
                  <a:pt x="1422400" y="1587500"/>
                </a:cubicBezTo>
                <a:cubicBezTo>
                  <a:pt x="1405467" y="1570567"/>
                  <a:pt x="1391087" y="1550619"/>
                  <a:pt x="1371600" y="1536700"/>
                </a:cubicBezTo>
                <a:cubicBezTo>
                  <a:pt x="1360707" y="1528919"/>
                  <a:pt x="1345474" y="1529987"/>
                  <a:pt x="1333500" y="1524000"/>
                </a:cubicBezTo>
                <a:cubicBezTo>
                  <a:pt x="1319848" y="1517174"/>
                  <a:pt x="1307126" y="1508371"/>
                  <a:pt x="1295400" y="1498600"/>
                </a:cubicBezTo>
                <a:cubicBezTo>
                  <a:pt x="1197614" y="1417112"/>
                  <a:pt x="1313795" y="1498163"/>
                  <a:pt x="1219200" y="1435100"/>
                </a:cubicBezTo>
                <a:cubicBezTo>
                  <a:pt x="1190600" y="1349300"/>
                  <a:pt x="1230264" y="1442302"/>
                  <a:pt x="1168400" y="1371600"/>
                </a:cubicBezTo>
                <a:cubicBezTo>
                  <a:pt x="1148298" y="1348626"/>
                  <a:pt x="1134533" y="1320800"/>
                  <a:pt x="1117600" y="1295400"/>
                </a:cubicBezTo>
                <a:cubicBezTo>
                  <a:pt x="1109133" y="1282700"/>
                  <a:pt x="1106680" y="1262127"/>
                  <a:pt x="1092200" y="1257300"/>
                </a:cubicBezTo>
                <a:lnTo>
                  <a:pt x="1054100" y="1244600"/>
                </a:lnTo>
                <a:cubicBezTo>
                  <a:pt x="1049867" y="1231900"/>
                  <a:pt x="1049763" y="1216953"/>
                  <a:pt x="1041400" y="1206500"/>
                </a:cubicBezTo>
                <a:cubicBezTo>
                  <a:pt x="1014338" y="1172672"/>
                  <a:pt x="998330" y="1186806"/>
                  <a:pt x="965200" y="1168400"/>
                </a:cubicBezTo>
                <a:cubicBezTo>
                  <a:pt x="841487" y="1099670"/>
                  <a:pt x="937478" y="1129720"/>
                  <a:pt x="838200" y="1104900"/>
                </a:cubicBezTo>
                <a:cubicBezTo>
                  <a:pt x="833967" y="1092200"/>
                  <a:pt x="834070" y="1077084"/>
                  <a:pt x="825500" y="1066800"/>
                </a:cubicBezTo>
                <a:cubicBezTo>
                  <a:pt x="811949" y="1050539"/>
                  <a:pt x="791924" y="1041003"/>
                  <a:pt x="774700" y="1028700"/>
                </a:cubicBezTo>
                <a:cubicBezTo>
                  <a:pt x="731616" y="997926"/>
                  <a:pt x="745682" y="1006327"/>
                  <a:pt x="698500" y="990600"/>
                </a:cubicBezTo>
                <a:cubicBezTo>
                  <a:pt x="647082" y="913473"/>
                  <a:pt x="707245" y="988128"/>
                  <a:pt x="609600" y="927100"/>
                </a:cubicBezTo>
                <a:cubicBezTo>
                  <a:pt x="508716" y="864047"/>
                  <a:pt x="637945" y="905611"/>
                  <a:pt x="520700" y="876300"/>
                </a:cubicBezTo>
                <a:cubicBezTo>
                  <a:pt x="383417" y="784778"/>
                  <a:pt x="628836" y="940863"/>
                  <a:pt x="406400" y="838200"/>
                </a:cubicBezTo>
                <a:cubicBezTo>
                  <a:pt x="373335" y="822939"/>
                  <a:pt x="350072" y="790986"/>
                  <a:pt x="317500" y="774700"/>
                </a:cubicBezTo>
                <a:cubicBezTo>
                  <a:pt x="254567" y="743233"/>
                  <a:pt x="175558" y="746497"/>
                  <a:pt x="127000" y="685800"/>
                </a:cubicBezTo>
                <a:cubicBezTo>
                  <a:pt x="58056" y="599620"/>
                  <a:pt x="68877" y="625730"/>
                  <a:pt x="25400" y="495300"/>
                </a:cubicBezTo>
                <a:lnTo>
                  <a:pt x="0" y="419100"/>
                </a:lnTo>
                <a:cubicBezTo>
                  <a:pt x="8467" y="325967"/>
                  <a:pt x="7060" y="231401"/>
                  <a:pt x="25400" y="139700"/>
                </a:cubicBezTo>
                <a:cubicBezTo>
                  <a:pt x="28922" y="122088"/>
                  <a:pt x="48556" y="111563"/>
                  <a:pt x="63500" y="101600"/>
                </a:cubicBezTo>
                <a:cubicBezTo>
                  <a:pt x="74639" y="94174"/>
                  <a:pt x="89065" y="93600"/>
                  <a:pt x="101600" y="88900"/>
                </a:cubicBezTo>
                <a:cubicBezTo>
                  <a:pt x="199498" y="52188"/>
                  <a:pt x="130765" y="69222"/>
                  <a:pt x="241300" y="50800"/>
                </a:cubicBezTo>
                <a:cubicBezTo>
                  <a:pt x="254000" y="42333"/>
                  <a:pt x="265108" y="30759"/>
                  <a:pt x="279400" y="25400"/>
                </a:cubicBezTo>
                <a:cubicBezTo>
                  <a:pt x="315481" y="11870"/>
                  <a:pt x="327506" y="12700"/>
                  <a:pt x="355600" y="0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1100" y="1638300"/>
            <a:ext cx="6724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Option 1: </a:t>
            </a:r>
            <a:r>
              <a:rPr lang="en-US" sz="3200" u="sng" dirty="0" err="1" smtClean="0"/>
              <a:t>Nextera</a:t>
            </a:r>
            <a:r>
              <a:rPr lang="en-US" sz="3200" u="sng" dirty="0" smtClean="0"/>
              <a:t> (</a:t>
            </a:r>
            <a:r>
              <a:rPr lang="en-US" sz="3200" i="1" u="sng" dirty="0" smtClean="0"/>
              <a:t>e.g. </a:t>
            </a:r>
            <a:r>
              <a:rPr lang="en-US" sz="3200" u="sng" dirty="0" smtClean="0"/>
              <a:t>“Tagmentation”)</a:t>
            </a:r>
            <a:endParaRPr lang="en-US" sz="32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421"/>
          <a:stretch/>
        </p:blipFill>
        <p:spPr>
          <a:xfrm>
            <a:off x="1823926" y="2223076"/>
            <a:ext cx="5440473" cy="4517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43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Option 1: </a:t>
            </a:r>
            <a:r>
              <a:rPr lang="en-US" u="sng" dirty="0" err="1" smtClean="0"/>
              <a:t>Nextera</a:t>
            </a:r>
            <a:r>
              <a:rPr lang="en-US" u="sng" dirty="0" smtClean="0"/>
              <a:t> (</a:t>
            </a:r>
            <a:r>
              <a:rPr lang="en-US" i="1" u="sng" dirty="0" smtClean="0"/>
              <a:t>e.g. </a:t>
            </a:r>
            <a:r>
              <a:rPr lang="en-US" u="sng" dirty="0" smtClean="0"/>
              <a:t>“Tagmentation”)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Fast: 1.5 </a:t>
            </a:r>
            <a:r>
              <a:rPr lang="en-US" dirty="0" err="1" smtClean="0"/>
              <a:t>hr</a:t>
            </a:r>
            <a:r>
              <a:rPr lang="en-US" dirty="0" smtClean="0"/>
              <a:t> total time, 15 min hands-on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Inexpensive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Low DNA input requirement (50 </a:t>
            </a:r>
            <a:r>
              <a:rPr lang="en-US" dirty="0" err="1" smtClean="0"/>
              <a:t>ng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High-throughput: indexed adapters available in 96 well format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Potential for bias: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PCR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Transposase insertion</a:t>
            </a:r>
          </a:p>
        </p:txBody>
      </p:sp>
    </p:spTree>
    <p:extLst>
      <p:ext uri="{BB962C8B-B14F-4D97-AF65-F5344CB8AC3E}">
        <p14:creationId xmlns:p14="http://schemas.microsoft.com/office/powerpoint/2010/main" val="12213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DNA </a:t>
            </a:r>
            <a:r>
              <a:rPr lang="en-US" dirty="0" smtClean="0"/>
              <a:t>Variant </a:t>
            </a:r>
            <a:r>
              <a:rPr lang="en-US" dirty="0"/>
              <a:t>Calling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Current</a:t>
            </a:r>
            <a:r>
              <a:rPr lang="en-US" dirty="0"/>
              <a:t>-Generation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u="sng" dirty="0" smtClean="0"/>
              <a:t>NOT</a:t>
            </a:r>
            <a:r>
              <a:rPr lang="en-US" u="sng" dirty="0" smtClean="0"/>
              <a:t> COVERED</a:t>
            </a:r>
          </a:p>
          <a:p>
            <a:r>
              <a:rPr lang="en-US" dirty="0" smtClean="0"/>
              <a:t>Microarrays</a:t>
            </a:r>
          </a:p>
          <a:p>
            <a:r>
              <a:rPr lang="en-US" dirty="0" err="1" smtClean="0"/>
              <a:t>Metagenomics</a:t>
            </a:r>
            <a:r>
              <a:rPr lang="en-US" dirty="0" smtClean="0"/>
              <a:t> (</a:t>
            </a:r>
            <a:r>
              <a:rPr lang="en-US" i="1" dirty="0" smtClean="0"/>
              <a:t>i.e. </a:t>
            </a:r>
            <a:r>
              <a:rPr lang="en-US" dirty="0" smtClean="0"/>
              <a:t>microbial communities)</a:t>
            </a:r>
          </a:p>
          <a:p>
            <a:r>
              <a:rPr lang="en-US" dirty="0" smtClean="0"/>
              <a:t>RNA (</a:t>
            </a:r>
            <a:r>
              <a:rPr lang="en-US" i="1" dirty="0" smtClean="0"/>
              <a:t>e.g. </a:t>
            </a:r>
            <a:r>
              <a:rPr lang="en-US" dirty="0" smtClean="0"/>
              <a:t>mRNA-</a:t>
            </a:r>
            <a:r>
              <a:rPr lang="en-US" dirty="0" err="1" smtClean="0"/>
              <a:t>seq</a:t>
            </a:r>
            <a:r>
              <a:rPr lang="en-US" dirty="0" smtClean="0"/>
              <a:t>, </a:t>
            </a:r>
            <a:r>
              <a:rPr lang="en-US" dirty="0" err="1" smtClean="0"/>
              <a:t>miRNA-seq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Single-cell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333"/>
          <a:stretch/>
        </p:blipFill>
        <p:spPr>
          <a:xfrm>
            <a:off x="1732253" y="2223075"/>
            <a:ext cx="5919472" cy="449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4053" y="1638300"/>
            <a:ext cx="51130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/>
              <a:t>Option 2: </a:t>
            </a:r>
            <a:r>
              <a:rPr lang="en-US" sz="3200" u="sng" dirty="0" err="1" smtClean="0"/>
              <a:t>TruSeq</a:t>
            </a:r>
            <a:r>
              <a:rPr lang="en-US" sz="3200" u="sng" dirty="0" smtClean="0"/>
              <a:t> PCR</a:t>
            </a:r>
            <a:r>
              <a:rPr lang="en-US" sz="3200" u="sng" dirty="0"/>
              <a:t>-free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428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Option 2: </a:t>
            </a:r>
            <a:r>
              <a:rPr lang="en-US" u="sng" dirty="0" err="1" smtClean="0"/>
              <a:t>TruSeq</a:t>
            </a:r>
            <a:r>
              <a:rPr lang="en-US" u="sng" dirty="0" smtClean="0"/>
              <a:t> PCR</a:t>
            </a:r>
            <a:r>
              <a:rPr lang="en-US" u="sng" dirty="0"/>
              <a:t>-free </a:t>
            </a:r>
            <a:endParaRPr lang="en-US" u="sng" dirty="0" smtClean="0"/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Less potential for bias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Fewer duplicate reads, can reduce sequencing requirements by ~40%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Larger input DNA requirement (1-2 </a:t>
            </a:r>
            <a:r>
              <a:rPr lang="en-US" dirty="0" err="1" smtClean="0"/>
              <a:t>ug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More expensive (~3x), complex</a:t>
            </a:r>
            <a:r>
              <a:rPr lang="en-US" dirty="0"/>
              <a:t>, time-consuming</a:t>
            </a:r>
            <a:endParaRPr lang="en-US" dirty="0" smtClean="0"/>
          </a:p>
          <a:p>
            <a:pPr lvl="1">
              <a:buSzPct val="100000"/>
              <a:buFont typeface="Lucida Grande"/>
              <a:buChar char="-"/>
            </a:pPr>
            <a:r>
              <a:rPr lang="en-US" dirty="0" err="1" smtClean="0"/>
              <a:t>qPCR</a:t>
            </a:r>
            <a:r>
              <a:rPr lang="en-US" dirty="0" smtClean="0"/>
              <a:t> or </a:t>
            </a:r>
            <a:r>
              <a:rPr lang="en-US" dirty="0" err="1" smtClean="0"/>
              <a:t>MiSeq</a:t>
            </a:r>
            <a:r>
              <a:rPr lang="en-US" dirty="0" smtClean="0"/>
              <a:t> run required to validate libraries</a:t>
            </a:r>
          </a:p>
        </p:txBody>
      </p:sp>
    </p:spTree>
    <p:extLst>
      <p:ext uri="{BB962C8B-B14F-4D97-AF65-F5344CB8AC3E}">
        <p14:creationId xmlns:p14="http://schemas.microsoft.com/office/powerpoint/2010/main" val="4201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Synthetic Long Reads</a:t>
            </a:r>
          </a:p>
          <a:p>
            <a:pPr>
              <a:buSzPct val="100000"/>
            </a:pPr>
            <a:r>
              <a:rPr lang="en-US" dirty="0" smtClean="0"/>
              <a:t>Paired-end sequencing of long inserts</a:t>
            </a:r>
          </a:p>
          <a:p>
            <a:pPr>
              <a:buSzPct val="100000"/>
            </a:pPr>
            <a:r>
              <a:rPr lang="en-US" dirty="0" smtClean="0"/>
              <a:t>Used for:</a:t>
            </a:r>
          </a:p>
          <a:p>
            <a:pPr lvl="1">
              <a:buSzPct val="100000"/>
            </a:pPr>
            <a:r>
              <a:rPr lang="en-US" dirty="0" smtClean="0"/>
              <a:t>Cheaper genome assembly</a:t>
            </a:r>
          </a:p>
          <a:p>
            <a:pPr lvl="1">
              <a:buSzPct val="100000"/>
            </a:pPr>
            <a:r>
              <a:rPr lang="en-US" dirty="0" smtClean="0"/>
              <a:t>Genome phasing (</a:t>
            </a:r>
            <a:r>
              <a:rPr lang="en-US" i="1" dirty="0" smtClean="0"/>
              <a:t>i.e. </a:t>
            </a:r>
            <a:r>
              <a:rPr lang="en-US" dirty="0" smtClean="0"/>
              <a:t>resolving haplotypes)</a:t>
            </a:r>
          </a:p>
          <a:p>
            <a:pPr lvl="1">
              <a:buSzPct val="100000"/>
            </a:pPr>
            <a:r>
              <a:rPr lang="en-US" dirty="0" smtClean="0"/>
              <a:t>Resolving large structural variants</a:t>
            </a:r>
          </a:p>
          <a:p>
            <a:pPr>
              <a:buSzPct val="100000"/>
            </a:pPr>
            <a:r>
              <a:rPr lang="en-US" dirty="0" smtClean="0"/>
              <a:t>Three options:</a:t>
            </a:r>
          </a:p>
          <a:p>
            <a:pPr lvl="1">
              <a:buSzPct val="100000"/>
            </a:pPr>
            <a:r>
              <a:rPr lang="en-US" dirty="0" smtClean="0"/>
              <a:t>Manual: </a:t>
            </a:r>
            <a:r>
              <a:rPr lang="en-US" dirty="0" err="1" smtClean="0"/>
              <a:t>TruSeq</a:t>
            </a:r>
            <a:r>
              <a:rPr lang="en-US" dirty="0" smtClean="0"/>
              <a:t> long-read, </a:t>
            </a:r>
            <a:r>
              <a:rPr lang="en-US" dirty="0" err="1" smtClean="0"/>
              <a:t>Nextera</a:t>
            </a:r>
            <a:r>
              <a:rPr lang="en-US" dirty="0" smtClean="0"/>
              <a:t> mate-pair</a:t>
            </a:r>
          </a:p>
          <a:p>
            <a:pPr lvl="1">
              <a:buSzPct val="100000"/>
            </a:pPr>
            <a:r>
              <a:rPr lang="en-US" dirty="0" smtClean="0"/>
              <a:t>Automated: 10X Chromium</a:t>
            </a:r>
          </a:p>
          <a:p>
            <a:pPr lvl="1">
              <a:buSzPct val="100000"/>
            </a:pPr>
            <a:r>
              <a:rPr lang="en-US" dirty="0" smtClean="0"/>
              <a:t>Outsourced: Dovetail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4000" y="1600200"/>
            <a:ext cx="85979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Multiplexing</a:t>
            </a:r>
          </a:p>
          <a:p>
            <a:pPr>
              <a:buSzPct val="100000"/>
            </a:pPr>
            <a:r>
              <a:rPr lang="en-US" dirty="0" smtClean="0"/>
              <a:t>Each library is tagged with an index</a:t>
            </a:r>
          </a:p>
          <a:p>
            <a:pPr lvl="1">
              <a:buSzPct val="100000"/>
            </a:pPr>
            <a:r>
              <a:rPr lang="en-US" dirty="0" smtClean="0"/>
              <a:t>Often, paired-end libraries are tagged with two indexes – one on each end</a:t>
            </a:r>
            <a:endParaRPr lang="en-US" dirty="0"/>
          </a:p>
          <a:p>
            <a:pPr>
              <a:buSzPct val="100000"/>
            </a:pPr>
            <a:r>
              <a:rPr lang="en-US" dirty="0" smtClean="0"/>
              <a:t>Libraries are pooled prior to sequencing</a:t>
            </a:r>
          </a:p>
          <a:p>
            <a:pPr>
              <a:buSzPct val="100000"/>
            </a:pPr>
            <a:r>
              <a:rPr lang="en-US" dirty="0" smtClean="0"/>
              <a:t>Increases the number of libraries you can sequence in parallel</a:t>
            </a:r>
          </a:p>
          <a:p>
            <a:pPr>
              <a:buSzPct val="100000"/>
            </a:pPr>
            <a:r>
              <a:rPr lang="en-US" b="1" i="1" u="sng" dirty="0" smtClean="0"/>
              <a:t>Multiplexing is one of the most important things you can do to increase data quality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0079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Illumina Flow Cell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437606"/>
            <a:ext cx="6819900" cy="38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38300"/>
            <a:ext cx="88265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Single end (SE) versus paired end (PE</a:t>
            </a:r>
            <a:r>
              <a:rPr lang="en-US" u="sng" dirty="0" smtClean="0"/>
              <a:t>)</a:t>
            </a:r>
          </a:p>
          <a:p>
            <a:r>
              <a:rPr lang="en-US" dirty="0"/>
              <a:t>PE is currently most common, and almost always the best choice</a:t>
            </a:r>
            <a:endParaRPr lang="en-US" dirty="0" smtClean="0"/>
          </a:p>
          <a:p>
            <a:pPr lvl="1"/>
            <a:r>
              <a:rPr lang="en-US" dirty="0" smtClean="0"/>
              <a:t>Read pair information significantly improves alignment accuracy</a:t>
            </a:r>
          </a:p>
          <a:p>
            <a:pPr lvl="1"/>
            <a:r>
              <a:rPr lang="en-US" dirty="0" smtClean="0"/>
              <a:t>Short fragment sizes can be used to generate redundant sequences – useful when variant frequency near/below level of sequencing error</a:t>
            </a:r>
          </a:p>
          <a:p>
            <a:pPr lvl="1"/>
            <a:r>
              <a:rPr lang="en-US" dirty="0" smtClean="0"/>
              <a:t>Exceptions include </a:t>
            </a:r>
            <a:r>
              <a:rPr lang="en-US" dirty="0" err="1" smtClean="0"/>
              <a:t>miRNA-seq</a:t>
            </a:r>
            <a:r>
              <a:rPr lang="en-US" dirty="0" smtClean="0"/>
              <a:t> (very short fragments)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Read length (50-250 bp</a:t>
            </a:r>
            <a:r>
              <a:rPr lang="en-US" u="sng" dirty="0" smtClean="0"/>
              <a:t>)</a:t>
            </a:r>
            <a:endParaRPr lang="en-US" dirty="0" smtClean="0"/>
          </a:p>
          <a:p>
            <a:r>
              <a:rPr lang="en-US" dirty="0" smtClean="0"/>
              <a:t>Key considerations: </a:t>
            </a:r>
          </a:p>
          <a:p>
            <a:pPr lvl="1"/>
            <a:r>
              <a:rPr lang="en-US" dirty="0" smtClean="0"/>
              <a:t>Size and frequency of repeats in the genome?</a:t>
            </a:r>
          </a:p>
          <a:p>
            <a:pPr lvl="1"/>
            <a:r>
              <a:rPr lang="en-US" dirty="0" smtClean="0"/>
              <a:t>What is expected divergence from the reference?</a:t>
            </a:r>
          </a:p>
          <a:p>
            <a:r>
              <a:rPr lang="en-US" dirty="0" smtClean="0"/>
              <a:t>For variant calling in humans, PE 125 or 150 bp on </a:t>
            </a:r>
            <a:r>
              <a:rPr lang="en-US" dirty="0" err="1" smtClean="0"/>
              <a:t>HiSeq</a:t>
            </a:r>
            <a:r>
              <a:rPr lang="en-US" dirty="0" smtClean="0"/>
              <a:t> 2500/3000/4000/X is standard</a:t>
            </a:r>
            <a:endParaRPr lang="en-US" dirty="0"/>
          </a:p>
          <a:p>
            <a:r>
              <a:rPr lang="en-US" dirty="0" smtClean="0"/>
              <a:t>For small highly variable organisms (</a:t>
            </a:r>
            <a:r>
              <a:rPr lang="en-US" i="1" dirty="0" smtClean="0"/>
              <a:t>e.g. E. coli</a:t>
            </a:r>
            <a:r>
              <a:rPr lang="en-US" dirty="0" smtClean="0"/>
              <a:t>), PE 250 bp on </a:t>
            </a:r>
            <a:r>
              <a:rPr lang="en-US" dirty="0" err="1" smtClean="0"/>
              <a:t>MiSeq</a:t>
            </a:r>
            <a:endParaRPr lang="en-US" dirty="0" smtClean="0"/>
          </a:p>
          <a:p>
            <a:r>
              <a:rPr lang="en-US" i="1" dirty="0" smtClean="0"/>
              <a:t>C. </a:t>
            </a:r>
            <a:r>
              <a:rPr lang="en-US" i="1" dirty="0" err="1" smtClean="0"/>
              <a:t>Elegans</a:t>
            </a:r>
            <a:r>
              <a:rPr lang="en-US" dirty="0" smtClean="0"/>
              <a:t> has much lower rate of intergenic/repetitive DNA: shorter reads and even SE acceptable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3506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SEQUENCING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Anatomy of an Illumina Sequencing Read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60376"/>
            <a:ext cx="7899400" cy="4512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" y="32004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5000" y="40640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500" y="52451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26486" y="5467866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4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What do I get from the Genomics Core?</a:t>
            </a:r>
            <a:endParaRPr lang="en-US" dirty="0" smtClean="0"/>
          </a:p>
          <a:p>
            <a:r>
              <a:rPr lang="en-US" dirty="0" smtClean="0"/>
              <a:t>Bases are called using Illumina software</a:t>
            </a:r>
          </a:p>
          <a:p>
            <a:r>
              <a:rPr lang="en-US" dirty="0" smtClean="0"/>
              <a:t>For each read, the software reports: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bases (A/C/G/T/N), where </a:t>
            </a:r>
            <a:r>
              <a:rPr lang="en-US" i="1" dirty="0" smtClean="0"/>
              <a:t>R</a:t>
            </a:r>
            <a:r>
              <a:rPr lang="en-US" dirty="0" smtClean="0"/>
              <a:t> is the read length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quality scores, where each score is the probability that the corresponding base call is incorrect</a:t>
            </a:r>
          </a:p>
          <a:p>
            <a:r>
              <a:rPr lang="en-US" dirty="0" smtClean="0"/>
              <a:t>Often, libraries will be de-multiplexed into one file (or set of files) per library</a:t>
            </a:r>
          </a:p>
          <a:p>
            <a:r>
              <a:rPr lang="en-US" dirty="0" smtClean="0"/>
              <a:t>Data will be in one of two formats: FASTQ or SAM/BAM</a:t>
            </a:r>
          </a:p>
        </p:txBody>
      </p:sp>
    </p:spTree>
    <p:extLst>
      <p:ext uri="{BB962C8B-B14F-4D97-AF65-F5344CB8AC3E}">
        <p14:creationId xmlns:p14="http://schemas.microsoft.com/office/powerpoint/2010/main" val="1852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652684"/>
            <a:ext cx="7743696" cy="50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DNA </a:t>
            </a:r>
            <a:r>
              <a:rPr lang="en-US" dirty="0" smtClean="0"/>
              <a:t>Variant </a:t>
            </a:r>
            <a:r>
              <a:rPr lang="en-US" dirty="0"/>
              <a:t>Calling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Current</a:t>
            </a:r>
            <a:r>
              <a:rPr lang="en-US" dirty="0"/>
              <a:t>-Generation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OBJECTIVES</a:t>
            </a:r>
          </a:p>
          <a:p>
            <a:r>
              <a:rPr lang="en-US" dirty="0" smtClean="0"/>
              <a:t>Understand key features of sequencing experiments that influence data analysis and interpretation</a:t>
            </a:r>
          </a:p>
          <a:p>
            <a:r>
              <a:rPr lang="en-US" dirty="0" smtClean="0"/>
              <a:t>Be comfortable using the command line to run all steps of the workflow</a:t>
            </a:r>
          </a:p>
          <a:p>
            <a:r>
              <a:rPr lang="en-US" dirty="0" smtClean="0"/>
              <a:t>Be aware of potential pitfalls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" y="1574800"/>
            <a:ext cx="7606161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Data in SAM/BAM format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8413"/>
          <a:stretch/>
        </p:blipFill>
        <p:spPr>
          <a:xfrm>
            <a:off x="220818" y="2298699"/>
            <a:ext cx="8732681" cy="35052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0818" y="2298699"/>
            <a:ext cx="8732681" cy="927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818" y="3987799"/>
            <a:ext cx="8732681" cy="7366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Data in SAM/BAM format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4134" b="36619"/>
          <a:stretch/>
        </p:blipFill>
        <p:spPr>
          <a:xfrm>
            <a:off x="220818" y="2362199"/>
            <a:ext cx="8732681" cy="7366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0818" y="2362199"/>
            <a:ext cx="8732681" cy="7366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3213100"/>
            <a:ext cx="708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Data in SAM/BAM format</a:t>
            </a:r>
            <a:endParaRPr lang="en-US" dirty="0" smtClean="0"/>
          </a:p>
          <a:p>
            <a:r>
              <a:rPr lang="en-US" dirty="0" smtClean="0"/>
              <a:t>Raw data in SAM/BAM format will be missing most fields (“*” or “0”) except read name, flag, sequence, and qualities</a:t>
            </a:r>
          </a:p>
          <a:p>
            <a:r>
              <a:rPr lang="en-US" dirty="0" smtClean="0"/>
              <a:t>Read pairs will most likely be together, read 1 followed by read 2; if not you will need to sort the reads by name</a:t>
            </a:r>
          </a:p>
          <a:p>
            <a:r>
              <a:rPr lang="en-US" dirty="0" smtClean="0"/>
              <a:t>You may need to convert to FASTQ (</a:t>
            </a:r>
            <a:r>
              <a:rPr lang="en-US" i="1" dirty="0" smtClean="0"/>
              <a:t>e.g. </a:t>
            </a:r>
            <a:r>
              <a:rPr lang="en-US" dirty="0" smtClean="0"/>
              <a:t>Picard </a:t>
            </a:r>
            <a:r>
              <a:rPr lang="en-US" sz="2400" dirty="0" err="1" smtClean="0">
                <a:latin typeface="Andale Mono"/>
                <a:cs typeface="Andale Mono"/>
              </a:rPr>
              <a:t>SamToFastq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094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5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5334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TOOL: FASTQC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261839"/>
            <a:ext cx="8305223" cy="44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Exercises</a:t>
            </a:r>
            <a:endParaRPr lang="en-US" dirty="0" smtClean="0"/>
          </a:p>
          <a:p>
            <a:r>
              <a:rPr lang="en-US" dirty="0" smtClean="0"/>
              <a:t>Launch FASTQC graphical user interface (GUI) using X2GOClient</a:t>
            </a:r>
          </a:p>
          <a:p>
            <a:r>
              <a:rPr lang="en-US" dirty="0" smtClean="0"/>
              <a:t>Navigate to </a:t>
            </a:r>
            <a:r>
              <a:rPr lang="en-US" sz="2400" dirty="0" smtClean="0">
                <a:latin typeface="Courier"/>
                <a:cs typeface="Courier"/>
              </a:rPr>
              <a:t>File &gt; Open </a:t>
            </a:r>
            <a:r>
              <a:rPr lang="en-US" dirty="0" smtClean="0">
                <a:cs typeface="Courier"/>
              </a:rPr>
              <a:t>and select dataset</a:t>
            </a:r>
          </a:p>
          <a:p>
            <a:r>
              <a:rPr lang="en-US" dirty="0" smtClean="0">
                <a:cs typeface="Courier"/>
              </a:rPr>
              <a:t>Start with </a:t>
            </a:r>
            <a:r>
              <a:rPr lang="en-US" dirty="0" smtClean="0">
                <a:cs typeface="Courier"/>
              </a:rPr>
              <a:t>input/fastqc_</a:t>
            </a:r>
            <a:r>
              <a:rPr lang="en-US" dirty="0" smtClean="0"/>
              <a:t>dataset_1</a:t>
            </a:r>
            <a:r>
              <a:rPr lang="en-US" dirty="0"/>
              <a:t>: high quality </a:t>
            </a:r>
            <a:r>
              <a:rPr lang="en-US" dirty="0" smtClean="0"/>
              <a:t>WGS</a:t>
            </a:r>
            <a:endParaRPr lang="en-US" dirty="0" smtClean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806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Exercises</a:t>
            </a:r>
            <a:endParaRPr lang="en-US" dirty="0" smtClean="0"/>
          </a:p>
          <a:p>
            <a:r>
              <a:rPr lang="en-US" dirty="0" smtClean="0"/>
              <a:t>We’ll walk through the first report together</a:t>
            </a:r>
          </a:p>
          <a:p>
            <a:r>
              <a:rPr lang="en-US" dirty="0" smtClean="0">
                <a:cs typeface="Courier"/>
              </a:rPr>
              <a:t>Full help documentation at: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3366FF"/>
                </a:solidFill>
                <a:cs typeface="Courier"/>
                <a:hlinkClick r:id="rId2"/>
              </a:rPr>
              <a:t>http://www.bioinformatics.babraham.ac.uk/projects/fastqc/Help</a:t>
            </a:r>
            <a:r>
              <a:rPr lang="en-US" dirty="0" smtClean="0">
                <a:solidFill>
                  <a:srgbClr val="3366FF"/>
                </a:solidFill>
                <a:cs typeface="Courier"/>
                <a:hlinkClick r:id="rId2"/>
              </a:rPr>
              <a:t>/</a:t>
            </a:r>
            <a:endParaRPr lang="en-US" dirty="0" smtClean="0">
              <a:solidFill>
                <a:srgbClr val="3366FF"/>
              </a:solidFill>
              <a:cs typeface="Courier"/>
            </a:endParaRPr>
          </a:p>
          <a:p>
            <a:pPr marL="0" indent="0" algn="ctr">
              <a:buNone/>
            </a:pPr>
            <a:endParaRPr lang="en-US" dirty="0" smtClean="0">
              <a:cs typeface="Courier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8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Common Issues</a:t>
            </a:r>
            <a:endParaRPr lang="en-US" dirty="0" smtClean="0"/>
          </a:p>
          <a:p>
            <a:r>
              <a:rPr lang="en-US" dirty="0" smtClean="0"/>
              <a:t>Non-random nucleotide composition, especially in the first ~13 bp at 5’ end</a:t>
            </a:r>
          </a:p>
          <a:p>
            <a:r>
              <a:rPr lang="en-US" dirty="0" smtClean="0"/>
              <a:t>Degraded quality at 3’ ends of reads</a:t>
            </a:r>
          </a:p>
          <a:p>
            <a:r>
              <a:rPr lang="en-US" dirty="0" smtClean="0"/>
              <a:t>Adapter contamination (“read-through”)</a:t>
            </a:r>
          </a:p>
          <a:p>
            <a:r>
              <a:rPr lang="en-US" dirty="0" smtClean="0"/>
              <a:t>Adapter dimers</a:t>
            </a:r>
          </a:p>
          <a:p>
            <a:r>
              <a:rPr lang="en-US" dirty="0" smtClean="0"/>
              <a:t>PCR duplicates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15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651000"/>
            <a:ext cx="8763000" cy="2717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Non-random Nucleotide Composition</a:t>
            </a:r>
            <a:endParaRPr lang="en-US" dirty="0" smtClean="0"/>
          </a:p>
          <a:p>
            <a:r>
              <a:rPr lang="en-US" dirty="0" smtClean="0"/>
              <a:t>Mostly affects RNA-</a:t>
            </a:r>
            <a:r>
              <a:rPr lang="en-US" dirty="0" err="1" smtClean="0"/>
              <a:t>seq</a:t>
            </a:r>
            <a:r>
              <a:rPr lang="en-US" dirty="0" smtClean="0"/>
              <a:t> and </a:t>
            </a:r>
            <a:r>
              <a:rPr lang="en-US" dirty="0" err="1" smtClean="0"/>
              <a:t>Nextera</a:t>
            </a:r>
            <a:r>
              <a:rPr lang="en-US" dirty="0"/>
              <a:t> </a:t>
            </a:r>
            <a:r>
              <a:rPr lang="en-US" dirty="0" smtClean="0"/>
              <a:t>libraries</a:t>
            </a:r>
          </a:p>
          <a:p>
            <a:r>
              <a:rPr lang="en-US" dirty="0" smtClean="0"/>
              <a:t>Cause is somewhat mysterious – probably due to polymerase/transposase biases</a:t>
            </a:r>
          </a:p>
          <a:p>
            <a:r>
              <a:rPr lang="en-US" dirty="0" smtClean="0"/>
              <a:t>Cannot be corrected, but doesn’t seem to affect downstream analysis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619"/>
          <a:stretch/>
        </p:blipFill>
        <p:spPr>
          <a:xfrm>
            <a:off x="1157123" y="4127500"/>
            <a:ext cx="706320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APPLICATIONS OF 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Clinical</a:t>
            </a:r>
          </a:p>
          <a:p>
            <a:pPr lvl="1"/>
            <a:r>
              <a:rPr lang="en-US" dirty="0" smtClean="0"/>
              <a:t>Screening</a:t>
            </a:r>
          </a:p>
          <a:p>
            <a:pPr lvl="1"/>
            <a:r>
              <a:rPr lang="en-US" dirty="0" smtClean="0"/>
              <a:t>Diagnosis</a:t>
            </a:r>
          </a:p>
          <a:p>
            <a:pPr lvl="1"/>
            <a:r>
              <a:rPr lang="en-US" dirty="0" smtClean="0"/>
              <a:t>Precision medicine (</a:t>
            </a:r>
            <a:r>
              <a:rPr lang="en-US" i="1" dirty="0" smtClean="0"/>
              <a:t>e.g.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harmacogenetics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Gene/trait mapping (GWAS)</a:t>
            </a:r>
          </a:p>
          <a:p>
            <a:pPr lvl="2"/>
            <a:r>
              <a:rPr lang="en-US" sz="2400" dirty="0" smtClean="0"/>
              <a:t>Cancer (somatic mutations)	</a:t>
            </a:r>
          </a:p>
          <a:p>
            <a:pPr lvl="1"/>
            <a:r>
              <a:rPr lang="en-US" dirty="0"/>
              <a:t>Molecular </a:t>
            </a:r>
            <a:r>
              <a:rPr lang="en-US" dirty="0" smtClean="0"/>
              <a:t>epidemiology</a:t>
            </a:r>
          </a:p>
          <a:p>
            <a:pPr lvl="1"/>
            <a:r>
              <a:rPr lang="en-US" dirty="0" smtClean="0"/>
              <a:t>Population/evolutionary genetics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5334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err="1" smtClean="0"/>
              <a:t>Nextera</a:t>
            </a:r>
            <a:r>
              <a:rPr lang="en-US" u="sng" dirty="0" smtClean="0"/>
              <a:t> Example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7" y="2260600"/>
            <a:ext cx="7432813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4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336800"/>
            <a:ext cx="6426200" cy="45000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736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5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587500"/>
            <a:ext cx="87630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  <a:p>
            <a:r>
              <a:rPr lang="en-US" dirty="0" smtClean="0"/>
              <a:t>Mean quality drops below some threshold (30)</a:t>
            </a:r>
          </a:p>
          <a:p>
            <a:r>
              <a:rPr lang="en-US" dirty="0" smtClean="0"/>
              <a:t>Commonly happens at 3’ end of read – especially longer read lengths; this is because the fidelity of the sequencing chemistry degrades with distance</a:t>
            </a:r>
          </a:p>
          <a:p>
            <a:r>
              <a:rPr lang="en-US" dirty="0"/>
              <a:t>Can be corrected by quality </a:t>
            </a:r>
            <a:r>
              <a:rPr lang="en-US" dirty="0" smtClean="0"/>
              <a:t>trimming (Step 4); whether necessary depends on your experiment</a:t>
            </a:r>
          </a:p>
          <a:p>
            <a:r>
              <a:rPr lang="en-US" dirty="0" smtClean="0"/>
              <a:t>Can also arise from sequencer issues</a:t>
            </a:r>
          </a:p>
          <a:p>
            <a:pPr lvl="1"/>
            <a:r>
              <a:rPr lang="en-US" dirty="0"/>
              <a:t>In extreme cases, it may be necessary to re-sequence the </a:t>
            </a:r>
            <a:r>
              <a:rPr lang="en-US" dirty="0" smtClean="0"/>
              <a:t>library; the sequencing core should catch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2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399"/>
            <a:ext cx="8763000" cy="325120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  <a:p>
            <a:r>
              <a:rPr lang="en-US" dirty="0" smtClean="0"/>
              <a:t>When insert size is shorter than read length, the sequencer reads past end of the insert into the opposite-end adapter</a:t>
            </a:r>
          </a:p>
          <a:p>
            <a:pPr lvl="1"/>
            <a:r>
              <a:rPr lang="en-US" dirty="0" smtClean="0"/>
              <a:t>Largely corrected by adapter trimming (Step 4)</a:t>
            </a:r>
          </a:p>
          <a:p>
            <a:r>
              <a:rPr lang="en-US" dirty="0" smtClean="0"/>
              <a:t>Adapter dimers occur when adapter pairs ligate to each other rather than inserts</a:t>
            </a:r>
          </a:p>
          <a:p>
            <a:pPr lvl="1"/>
            <a:r>
              <a:rPr lang="en-US" dirty="0" smtClean="0"/>
              <a:t>Not possible with libraries prepared by tagmentation</a:t>
            </a:r>
          </a:p>
          <a:p>
            <a:pPr lvl="1"/>
            <a:r>
              <a:rPr lang="en-US" dirty="0" smtClean="0"/>
              <a:t>Easily eliminated by adapter trimming (Step 4)</a:t>
            </a:r>
          </a:p>
          <a:p>
            <a:pPr lvl="1"/>
            <a:r>
              <a:rPr lang="en-US" dirty="0" smtClean="0"/>
              <a:t>Large-scale issues usually detected during library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816" b="5037"/>
          <a:stretch/>
        </p:blipFill>
        <p:spPr>
          <a:xfrm>
            <a:off x="800100" y="5054600"/>
            <a:ext cx="7634696" cy="177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200" y="5496867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dimer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041900" y="4734867"/>
            <a:ext cx="2635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read-through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49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105300"/>
            <a:ext cx="6096000" cy="465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65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  <a:p>
            <a:r>
              <a:rPr lang="en-US" dirty="0" smtClean="0"/>
              <a:t>Sequencing multiple copies of the same DNA fragment</a:t>
            </a:r>
          </a:p>
          <a:p>
            <a:r>
              <a:rPr lang="en-US" dirty="0" smtClean="0"/>
              <a:t>Detected as multiple reads with identical sequence</a:t>
            </a:r>
          </a:p>
          <a:p>
            <a:r>
              <a:rPr lang="en-US" dirty="0"/>
              <a:t>Can cause variant calling errors</a:t>
            </a:r>
          </a:p>
          <a:p>
            <a:pPr lvl="1"/>
            <a:r>
              <a:rPr lang="en-US" dirty="0" smtClean="0"/>
              <a:t>We will mark duplicates in our alignment pipeline, and the variant caller will ignore them</a:t>
            </a:r>
          </a:p>
          <a:p>
            <a:r>
              <a:rPr lang="en-US" dirty="0" smtClean="0"/>
              <a:t>Reads from highly repetitive regions will also show up as duplicates; eliminating these is fine, as repetitive regions are typically excluded from 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3884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33" y="2171700"/>
            <a:ext cx="5917767" cy="455451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8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" y="1524000"/>
            <a:ext cx="8915400" cy="5156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Less Common Issues</a:t>
            </a:r>
          </a:p>
          <a:p>
            <a:r>
              <a:rPr lang="en-US" dirty="0" smtClean="0"/>
              <a:t>Sample swaps</a:t>
            </a:r>
          </a:p>
          <a:p>
            <a:pPr lvl="1"/>
            <a:r>
              <a:rPr lang="en-US" dirty="0" smtClean="0"/>
              <a:t>Identified by independent genotyping (</a:t>
            </a:r>
            <a:r>
              <a:rPr lang="en-US" i="1" dirty="0" smtClean="0"/>
              <a:t>e.g. </a:t>
            </a:r>
            <a:r>
              <a:rPr lang="en-US" dirty="0" smtClean="0"/>
              <a:t>sequencing replicate, microarray)</a:t>
            </a:r>
          </a:p>
          <a:p>
            <a:r>
              <a:rPr lang="en-US" dirty="0" smtClean="0"/>
              <a:t>Cross-contamination</a:t>
            </a:r>
          </a:p>
          <a:p>
            <a:pPr lvl="1"/>
            <a:r>
              <a:rPr lang="en-US" dirty="0" smtClean="0"/>
              <a:t>Same species: will show up as many “impossible” allele frequencies (0.25, 0.75)</a:t>
            </a:r>
          </a:p>
          <a:p>
            <a:pPr lvl="1"/>
            <a:r>
              <a:rPr lang="en-US" dirty="0" smtClean="0"/>
              <a:t>Different species: large fraction of </a:t>
            </a:r>
            <a:r>
              <a:rPr lang="en-US" dirty="0" err="1" smtClean="0"/>
              <a:t>unmappable</a:t>
            </a:r>
            <a:r>
              <a:rPr lang="en-US" dirty="0" smtClean="0"/>
              <a:t> reads, significantly different GC content</a:t>
            </a:r>
          </a:p>
          <a:p>
            <a:r>
              <a:rPr lang="en-US" dirty="0" smtClean="0"/>
              <a:t>“Weird” quality profiles</a:t>
            </a:r>
          </a:p>
          <a:p>
            <a:pPr lvl="1"/>
            <a:r>
              <a:rPr lang="en-US" dirty="0" smtClean="0"/>
              <a:t>Dip in quality in beginning or middle of read</a:t>
            </a:r>
          </a:p>
          <a:p>
            <a:pPr lvl="1"/>
            <a:r>
              <a:rPr lang="en-US" dirty="0" smtClean="0"/>
              <a:t>Tile failures</a:t>
            </a:r>
          </a:p>
          <a:p>
            <a:pPr lvl="1"/>
            <a:r>
              <a:rPr lang="en-US" dirty="0" smtClean="0"/>
              <a:t>Due to transient sequencer issues, flow cell “bubbles”</a:t>
            </a:r>
          </a:p>
        </p:txBody>
      </p:sp>
    </p:spTree>
    <p:extLst>
      <p:ext uri="{BB962C8B-B14F-4D97-AF65-F5344CB8AC3E}">
        <p14:creationId xmlns:p14="http://schemas.microsoft.com/office/powerpoint/2010/main" val="3711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Microbial Contamination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264384"/>
            <a:ext cx="6908800" cy="43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5588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Tile Failures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151533"/>
            <a:ext cx="6286500" cy="45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51000"/>
            <a:ext cx="8229600" cy="50800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 smtClean="0"/>
              <a:t>Library preparation and Sequencing</a:t>
            </a:r>
          </a:p>
          <a:p>
            <a:r>
              <a:rPr lang="en-US" dirty="0" smtClean="0"/>
              <a:t>Data quality</a:t>
            </a:r>
          </a:p>
          <a:p>
            <a:r>
              <a:rPr lang="en-US" dirty="0" smtClean="0"/>
              <a:t>Trimming</a:t>
            </a:r>
          </a:p>
          <a:p>
            <a:r>
              <a:rPr lang="en-US" dirty="0" smtClean="0"/>
              <a:t>Alignment</a:t>
            </a:r>
          </a:p>
          <a:p>
            <a:r>
              <a:rPr lang="en-US" dirty="0" smtClean="0"/>
              <a:t>Variant calling and filtering</a:t>
            </a:r>
          </a:p>
          <a:p>
            <a:r>
              <a:rPr lang="en-US" dirty="0" smtClean="0"/>
              <a:t>Annotation</a:t>
            </a:r>
          </a:p>
          <a:p>
            <a:r>
              <a:rPr lang="en-US" dirty="0" smtClean="0"/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29530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1727200"/>
            <a:ext cx="8258048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Review FASTQC Reports for Additional Datasets</a:t>
            </a:r>
          </a:p>
          <a:p>
            <a:r>
              <a:rPr lang="en-US" dirty="0"/>
              <a:t>dataset_2: low quality </a:t>
            </a:r>
            <a:r>
              <a:rPr lang="en-US" dirty="0" smtClean="0"/>
              <a:t>WGS</a:t>
            </a:r>
            <a:endParaRPr lang="en-US" dirty="0"/>
          </a:p>
          <a:p>
            <a:r>
              <a:rPr lang="en-US" dirty="0" smtClean="0"/>
              <a:t>dataset_3: adapter dimers</a:t>
            </a:r>
            <a:endParaRPr lang="en-US" dirty="0"/>
          </a:p>
          <a:p>
            <a:r>
              <a:rPr lang="en-US" dirty="0" smtClean="0"/>
              <a:t>dataset_4: </a:t>
            </a:r>
            <a:r>
              <a:rPr lang="en-US" dirty="0"/>
              <a:t>short inserts, high </a:t>
            </a:r>
            <a:r>
              <a:rPr lang="en-US" dirty="0" smtClean="0"/>
              <a:t>duplication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612899"/>
            <a:ext cx="7315200" cy="50800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Conventions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 Comments preceded by hash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Command prompt starts with a dollar 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VARIABLES_UPPERCASE_ITALICS</a:t>
            </a:r>
            <a:endParaRPr lang="en-US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Single line command continued \</a:t>
            </a:r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nto next line by a backslash</a:t>
            </a:r>
          </a:p>
        </p:txBody>
      </p:sp>
    </p:spTree>
    <p:extLst>
      <p:ext uri="{BB962C8B-B14F-4D97-AF65-F5344CB8AC3E}">
        <p14:creationId xmlns:p14="http://schemas.microsoft.com/office/powerpoint/2010/main" val="24902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12899"/>
            <a:ext cx="7972552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Moving Around the </a:t>
            </a:r>
            <a:r>
              <a:rPr lang="en-US" u="sng" dirty="0" err="1" smtClean="0"/>
              <a:t>Filesystem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what directory am I in now?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pwd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navigate </a:t>
            </a:r>
            <a:r>
              <a:rPr lang="en-US" sz="2000" dirty="0">
                <a:latin typeface="Courier"/>
                <a:cs typeface="Courier"/>
              </a:rPr>
              <a:t>to </a:t>
            </a:r>
            <a:r>
              <a:rPr lang="en-US" sz="2000" dirty="0" smtClean="0">
                <a:latin typeface="Courier"/>
                <a:cs typeface="Courier"/>
              </a:rPr>
              <a:t>where the example files live within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your home directory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cd ~/Desktop/variant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what files are in the current directory?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ls</a:t>
            </a:r>
            <a:r>
              <a:rPr lang="en-US" sz="2000" dirty="0" smtClean="0">
                <a:latin typeface="Courier"/>
                <a:cs typeface="Courier"/>
              </a:rPr>
              <a:t> –la </a:t>
            </a:r>
            <a:r>
              <a:rPr lang="en-US" sz="2000" dirty="0">
                <a:latin typeface="Courier"/>
                <a:cs typeface="Courier"/>
              </a:rPr>
              <a:t># -l (long mode), -a (show </a:t>
            </a:r>
            <a:r>
              <a:rPr lang="en-US" sz="2000" dirty="0" smtClean="0">
                <a:latin typeface="Courier"/>
                <a:cs typeface="Courier"/>
              </a:rPr>
              <a:t>.files)</a:t>
            </a:r>
          </a:p>
          <a:p>
            <a:pPr marL="0" indent="0">
              <a:buNone/>
            </a:pPr>
            <a:r>
              <a:rPr lang="en-US" sz="2000" i="1" dirty="0" smtClean="0">
                <a:latin typeface="Courier"/>
                <a:cs typeface="Courier"/>
              </a:rPr>
              <a:t># </a:t>
            </a:r>
            <a:r>
              <a:rPr lang="en-US" sz="2000" dirty="0" smtClean="0">
                <a:latin typeface="Courier"/>
                <a:cs typeface="Courier"/>
              </a:rPr>
              <a:t>view contents of a file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less </a:t>
            </a:r>
            <a:r>
              <a:rPr lang="en-US" sz="2000" i="1" dirty="0" smtClean="0">
                <a:latin typeface="Courier"/>
                <a:cs typeface="Courier"/>
              </a:rPr>
              <a:t>FILENAME</a:t>
            </a:r>
            <a:r>
              <a:rPr lang="en-US" sz="2000" dirty="0" smtClean="0">
                <a:latin typeface="Courier"/>
                <a:cs typeface="Courier"/>
              </a:rPr>
              <a:t> # page through file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head -</a:t>
            </a:r>
            <a:r>
              <a:rPr lang="en-US" sz="2000" i="1" dirty="0" smtClean="0">
                <a:latin typeface="Courier"/>
                <a:cs typeface="Courier"/>
              </a:rPr>
              <a:t>N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i="1" dirty="0" smtClean="0">
                <a:latin typeface="Courier"/>
                <a:cs typeface="Courier"/>
              </a:rPr>
              <a:t>FILENAME</a:t>
            </a:r>
            <a:r>
              <a:rPr lang="en-US" sz="2000" dirty="0" smtClean="0">
                <a:latin typeface="Courier"/>
                <a:cs typeface="Courier"/>
              </a:rPr>
              <a:t> # show first </a:t>
            </a:r>
            <a:r>
              <a:rPr lang="en-US" sz="2000" i="1" dirty="0" smtClean="0">
                <a:latin typeface="Courier"/>
                <a:cs typeface="Courier"/>
              </a:rPr>
              <a:t>N </a:t>
            </a:r>
            <a:r>
              <a:rPr lang="en-US" sz="2000" dirty="0" smtClean="0">
                <a:latin typeface="Courier"/>
                <a:cs typeface="Courier"/>
              </a:rPr>
              <a:t>lines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tail –</a:t>
            </a:r>
            <a:r>
              <a:rPr lang="en-US" sz="2000" i="1" dirty="0" smtClean="0">
                <a:latin typeface="Courier"/>
                <a:cs typeface="Courier"/>
              </a:rPr>
              <a:t>N FILENAME</a:t>
            </a:r>
            <a:r>
              <a:rPr lang="en-US" sz="2000" dirty="0" smtClean="0">
                <a:latin typeface="Courier"/>
                <a:cs typeface="Courier"/>
              </a:rPr>
              <a:t> # show last </a:t>
            </a:r>
            <a:r>
              <a:rPr lang="en-US" sz="2000" i="1" dirty="0" smtClean="0">
                <a:latin typeface="Courier"/>
                <a:cs typeface="Courier"/>
              </a:rPr>
              <a:t>N </a:t>
            </a:r>
            <a:r>
              <a:rPr lang="en-US" sz="2000" dirty="0" smtClean="0">
                <a:latin typeface="Courier"/>
                <a:cs typeface="Courier"/>
              </a:rPr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33905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12899"/>
            <a:ext cx="86487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More Useful Commands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&lt;tab&gt; to auto-complete current command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&lt;up arrow&gt; and &lt;down arrow&gt; to see previous commands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&lt;Ctrl-r&gt; to search previous commands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cat concatenates two or more files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| sends output of one command to another command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err="1" smtClean="0">
                <a:latin typeface="Courier"/>
                <a:cs typeface="Courier"/>
              </a:rPr>
              <a:t>wc</a:t>
            </a:r>
            <a:r>
              <a:rPr lang="en-US" sz="2000" dirty="0" smtClean="0">
                <a:latin typeface="Courier"/>
                <a:cs typeface="Courier"/>
              </a:rPr>
              <a:t> -l counts the number of lines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&gt; sends </a:t>
            </a:r>
            <a:r>
              <a:rPr lang="en-US" sz="2000" dirty="0">
                <a:latin typeface="Courier"/>
                <a:cs typeface="Courier"/>
              </a:rPr>
              <a:t>command output to a file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cat </a:t>
            </a:r>
            <a:r>
              <a:rPr lang="en-US" sz="2000" i="1" dirty="0" smtClean="0">
                <a:latin typeface="Courier"/>
                <a:cs typeface="Courier"/>
              </a:rPr>
              <a:t>FILE1 FILE2</a:t>
            </a:r>
            <a:r>
              <a:rPr lang="en-US" sz="2000" dirty="0" smtClean="0">
                <a:latin typeface="Courier"/>
                <a:cs typeface="Courier"/>
              </a:rPr>
              <a:t> | </a:t>
            </a:r>
            <a:r>
              <a:rPr lang="en-US" sz="2000" dirty="0" err="1" smtClean="0">
                <a:latin typeface="Courier"/>
                <a:cs typeface="Courier"/>
              </a:rPr>
              <a:t>wc</a:t>
            </a:r>
            <a:r>
              <a:rPr lang="en-US" sz="2000" dirty="0" smtClean="0">
                <a:latin typeface="Courier"/>
                <a:cs typeface="Courier"/>
              </a:rPr>
              <a:t> –l </a:t>
            </a:r>
            <a:r>
              <a:rPr lang="en-US" sz="2000" dirty="0">
                <a:latin typeface="Courier"/>
                <a:cs typeface="Courier"/>
              </a:rPr>
              <a:t>&gt; </a:t>
            </a:r>
            <a:r>
              <a:rPr lang="en-US" sz="2000" i="1" dirty="0" smtClean="0">
                <a:latin typeface="Courier"/>
                <a:cs typeface="Courier"/>
              </a:rPr>
              <a:t>FILE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read the manual for a command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man </a:t>
            </a:r>
            <a:r>
              <a:rPr lang="en-US" sz="2000" i="1" dirty="0" smtClean="0">
                <a:latin typeface="Courier"/>
                <a:cs typeface="Courier"/>
              </a:rPr>
              <a:t>COMMAND</a:t>
            </a:r>
            <a:endParaRPr lang="en-US" sz="2000" dirty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US" sz="2000" dirty="0" smtClean="0">
                <a:latin typeface="Courier"/>
                <a:cs typeface="Courier"/>
              </a:rPr>
              <a:t>Homework: learn about </a:t>
            </a:r>
            <a:r>
              <a:rPr lang="en-US" sz="2000" u="sng" dirty="0" err="1" smtClean="0">
                <a:latin typeface="Courier"/>
                <a:cs typeface="Courier"/>
              </a:rPr>
              <a:t>grep</a:t>
            </a:r>
            <a:endParaRPr lang="en-US" sz="2000" u="sng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1438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12899"/>
            <a:ext cx="7972552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Running FASTQC via Command Line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see all FASTQC options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fastqc</a:t>
            </a:r>
            <a:r>
              <a:rPr lang="en-US" sz="2000" dirty="0" smtClean="0">
                <a:latin typeface="Courier"/>
                <a:cs typeface="Courier"/>
              </a:rPr>
              <a:t> -h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find the path to </a:t>
            </a:r>
            <a:r>
              <a:rPr lang="en-US" sz="2000" i="1" dirty="0" smtClean="0">
                <a:latin typeface="Courier"/>
                <a:cs typeface="Courier"/>
              </a:rPr>
              <a:t>FASTQC_DATASETS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find . –</a:t>
            </a:r>
            <a:r>
              <a:rPr lang="en-US" sz="2000" dirty="0" err="1" smtClean="0">
                <a:latin typeface="Courier"/>
                <a:cs typeface="Courier"/>
              </a:rPr>
              <a:t>iname</a:t>
            </a:r>
            <a:r>
              <a:rPr lang="en-US" sz="2000" dirty="0" smtClean="0">
                <a:latin typeface="Courier"/>
                <a:cs typeface="Courier"/>
              </a:rPr>
              <a:t> ‘</a:t>
            </a:r>
            <a:r>
              <a:rPr lang="en-US" sz="2000" dirty="0" err="1" smtClean="0">
                <a:latin typeface="Courier"/>
                <a:cs typeface="Courier"/>
              </a:rPr>
              <a:t>fastqc_dataset</a:t>
            </a:r>
            <a:r>
              <a:rPr lang="en-US" sz="2000" dirty="0" smtClean="0">
                <a:latin typeface="Courier"/>
                <a:cs typeface="Courier"/>
              </a:rPr>
              <a:t>*’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create an output directory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mkdir</a:t>
            </a:r>
            <a:r>
              <a:rPr lang="en-US" sz="2000" dirty="0" smtClean="0">
                <a:latin typeface="Courier"/>
                <a:cs typeface="Courier"/>
              </a:rPr>
              <a:t> output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run FASTQC – report will be written in output; 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use -t if you have multiple cores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fastqc</a:t>
            </a:r>
            <a:r>
              <a:rPr lang="en-US" sz="2000" dirty="0" smtClean="0">
                <a:latin typeface="Courier"/>
                <a:cs typeface="Courier"/>
              </a:rPr>
              <a:t> -o output </a:t>
            </a:r>
            <a:r>
              <a:rPr lang="en-US" sz="2000" i="1" dirty="0" smtClean="0">
                <a:latin typeface="Courier"/>
                <a:cs typeface="Courier"/>
              </a:rPr>
              <a:t>FASTQ</a:t>
            </a:r>
            <a:r>
              <a:rPr lang="en-US" sz="2000" i="1" dirty="0" smtClean="0">
                <a:latin typeface="Courier"/>
                <a:cs typeface="Courier"/>
              </a:rPr>
              <a:t>.1 FASTQ.2</a:t>
            </a:r>
            <a:endParaRPr lang="en-US" sz="2000" i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if you want to kill the job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&lt;Ctrl-C&gt;</a:t>
            </a:r>
          </a:p>
        </p:txBody>
      </p:sp>
    </p:spTree>
    <p:extLst>
      <p:ext uri="{BB962C8B-B14F-4D97-AF65-F5344CB8AC3E}">
        <p14:creationId xmlns:p14="http://schemas.microsoft.com/office/powerpoint/2010/main" val="230709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/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4728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625600"/>
            <a:ext cx="76581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Purpose of Trimming</a:t>
            </a:r>
          </a:p>
          <a:p>
            <a:r>
              <a:rPr lang="en-US" dirty="0" smtClean="0"/>
              <a:t>Remove adapter sequences</a:t>
            </a:r>
          </a:p>
          <a:p>
            <a:r>
              <a:rPr lang="en-US" dirty="0" smtClean="0"/>
              <a:t>Remove low-quality bases</a:t>
            </a:r>
          </a:p>
          <a:p>
            <a:r>
              <a:rPr lang="en-US" dirty="0" smtClean="0"/>
              <a:t>Most trimmers can also filter out undesired reads, </a:t>
            </a:r>
            <a:r>
              <a:rPr lang="en-US" i="1" dirty="0" smtClean="0"/>
              <a:t>e.g. </a:t>
            </a:r>
            <a:r>
              <a:rPr lang="en-US" dirty="0" smtClean="0"/>
              <a:t>too short</a:t>
            </a:r>
          </a:p>
          <a:p>
            <a:pPr lvl="1"/>
            <a:r>
              <a:rPr lang="en-US" dirty="0" smtClean="0"/>
              <a:t>For paired-end reads, if one end is considered undesirable, then both are filtered out</a:t>
            </a:r>
          </a:p>
        </p:txBody>
      </p:sp>
    </p:spTree>
    <p:extLst>
      <p:ext uri="{BB962C8B-B14F-4D97-AF65-F5344CB8AC3E}">
        <p14:creationId xmlns:p14="http://schemas.microsoft.com/office/powerpoint/2010/main" val="60520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562100"/>
            <a:ext cx="76581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Skewer</a:t>
            </a:r>
            <a:endParaRPr lang="en-US" dirty="0" smtClean="0"/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Fast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Specific adapter trimming (</a:t>
            </a:r>
            <a:r>
              <a:rPr lang="en-US" i="1" dirty="0" smtClean="0"/>
              <a:t>i.e. </a:t>
            </a:r>
            <a:r>
              <a:rPr lang="en-US" dirty="0" smtClean="0"/>
              <a:t>does not remove many non-adapter bases)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Performs error correction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Not as sensitive as other trimmers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Not as feature-rich as other trimmers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Doesn’t seem to scale well</a:t>
            </a:r>
          </a:p>
          <a:p>
            <a:pPr marL="0" indent="0" algn="ctr">
              <a:buSzPct val="100000"/>
              <a:buNone/>
            </a:pPr>
            <a:r>
              <a:rPr lang="en-US" dirty="0">
                <a:hlinkClick r:id="rId2"/>
              </a:rPr>
              <a:t>https://github.com/relipmoc/</a:t>
            </a:r>
            <a:r>
              <a:rPr lang="en-US" dirty="0" smtClean="0">
                <a:hlinkClick r:id="rId2"/>
              </a:rPr>
              <a:t>skewer</a:t>
            </a:r>
            <a:endParaRPr lang="en-US" dirty="0" smtClean="0"/>
          </a:p>
          <a:p>
            <a:pPr marL="0" indent="0">
              <a:buSzPct val="10000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52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445000"/>
            <a:ext cx="7886700" cy="2045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4200" y="6286500"/>
            <a:ext cx="456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5, Jiang </a:t>
            </a:r>
            <a:r>
              <a:rPr lang="en-US" i="1" dirty="0" smtClean="0"/>
              <a:t>et al.</a:t>
            </a:r>
            <a:r>
              <a:rPr lang="en-US" dirty="0" smtClean="0"/>
              <a:t>, 2014, BMC Bioinformatics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562100"/>
            <a:ext cx="7658100" cy="2882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Skewer Algorithm</a:t>
            </a:r>
          </a:p>
          <a:p>
            <a:r>
              <a:rPr lang="en-US" dirty="0" smtClean="0"/>
              <a:t>Identifies overlap between read-pair</a:t>
            </a:r>
          </a:p>
          <a:p>
            <a:r>
              <a:rPr lang="en-US" dirty="0" smtClean="0"/>
              <a:t>Uses quality information to improve alignment accuracy</a:t>
            </a:r>
          </a:p>
          <a:p>
            <a:r>
              <a:rPr lang="en-US" dirty="0" smtClean="0"/>
              <a:t>For mismatches, replaces lower-quality base</a:t>
            </a:r>
          </a:p>
        </p:txBody>
      </p:sp>
    </p:spTree>
    <p:extLst>
      <p:ext uri="{BB962C8B-B14F-4D97-AF65-F5344CB8AC3E}">
        <p14:creationId xmlns:p14="http://schemas.microsoft.com/office/powerpoint/2010/main" val="348330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625600"/>
            <a:ext cx="76581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Skewer: Important Parameters</a:t>
            </a:r>
          </a:p>
          <a:p>
            <a:r>
              <a:rPr lang="en-US" sz="2400" dirty="0" smtClean="0">
                <a:latin typeface="Courier"/>
                <a:cs typeface="Courier"/>
              </a:rPr>
              <a:t>-x, -y</a:t>
            </a:r>
            <a:r>
              <a:rPr lang="en-US" dirty="0" smtClean="0"/>
              <a:t>: specify the adapter sequences</a:t>
            </a:r>
          </a:p>
          <a:p>
            <a:r>
              <a:rPr lang="en-US" sz="2400" dirty="0" smtClean="0">
                <a:latin typeface="Courier"/>
                <a:cs typeface="Courier"/>
              </a:rPr>
              <a:t>-m</a:t>
            </a:r>
            <a:r>
              <a:rPr lang="en-US" dirty="0" smtClean="0"/>
              <a:t>: mode; use ‘</a:t>
            </a:r>
            <a:r>
              <a:rPr lang="en-US" sz="2400" dirty="0" smtClean="0">
                <a:latin typeface="Courier"/>
                <a:cs typeface="Courier"/>
              </a:rPr>
              <a:t>-m </a:t>
            </a:r>
            <a:r>
              <a:rPr lang="en-US" sz="2400" dirty="0" err="1" smtClean="0">
                <a:latin typeface="Courier"/>
                <a:cs typeface="Courier"/>
              </a:rPr>
              <a:t>pe</a:t>
            </a:r>
            <a:r>
              <a:rPr lang="en-US" dirty="0" smtClean="0"/>
              <a:t>’ for paired-end</a:t>
            </a:r>
          </a:p>
          <a:p>
            <a:r>
              <a:rPr lang="en-US" sz="2400" dirty="0" smtClean="0">
                <a:latin typeface="Courier"/>
                <a:cs typeface="Courier"/>
              </a:rPr>
              <a:t>-r</a:t>
            </a:r>
            <a:r>
              <a:rPr lang="en-US" dirty="0" smtClean="0"/>
              <a:t>: maximum error rate – default (0.1) is usually fine; set higher (up to 0.3) for lower-quality data</a:t>
            </a:r>
          </a:p>
          <a:p>
            <a:r>
              <a:rPr lang="en-US" sz="2400" dirty="0" smtClean="0">
                <a:latin typeface="Courier"/>
                <a:cs typeface="Courier"/>
              </a:rPr>
              <a:t>-q</a:t>
            </a:r>
            <a:r>
              <a:rPr lang="en-US" dirty="0" smtClean="0"/>
              <a:t>: Threshold (</a:t>
            </a:r>
            <a:r>
              <a:rPr lang="en-US" dirty="0" err="1" smtClean="0"/>
              <a:t>Phred</a:t>
            </a:r>
            <a:r>
              <a:rPr lang="en-US" dirty="0" smtClean="0"/>
              <a:t>-</a:t>
            </a:r>
            <a:r>
              <a:rPr lang="en-US" dirty="0" smtClean="0"/>
              <a:t>scale) for trimming 3’ end – either don’t use or stick to low values (5 or 10)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173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19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 and filtering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30136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625600"/>
            <a:ext cx="76581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Skewer: Important Parameters (cont.)</a:t>
            </a:r>
          </a:p>
          <a:p>
            <a:r>
              <a:rPr lang="en-US" sz="2400" dirty="0" smtClean="0">
                <a:latin typeface="Courier"/>
                <a:cs typeface="Courier"/>
              </a:rPr>
              <a:t>-l</a:t>
            </a:r>
            <a:r>
              <a:rPr lang="en-US" dirty="0" smtClean="0"/>
              <a:t>: minimum read length – shorter reads are filtered out; recommend ‘</a:t>
            </a:r>
            <a:r>
              <a:rPr lang="en-US" sz="2400" dirty="0" smtClean="0">
                <a:latin typeface="Courier"/>
                <a:cs typeface="Courier"/>
              </a:rPr>
              <a:t>-l 25</a:t>
            </a:r>
            <a:r>
              <a:rPr lang="en-US" dirty="0" smtClean="0"/>
              <a:t>’ or more</a:t>
            </a:r>
          </a:p>
          <a:p>
            <a:r>
              <a:rPr lang="en-US" sz="2400" dirty="0" smtClean="0">
                <a:latin typeface="Courier"/>
                <a:cs typeface="Courier"/>
              </a:rPr>
              <a:t>-n</a:t>
            </a:r>
            <a:r>
              <a:rPr lang="en-US" dirty="0" smtClean="0"/>
              <a:t>: filter out reads with lots of N’s</a:t>
            </a:r>
          </a:p>
          <a:p>
            <a:r>
              <a:rPr lang="en-US" sz="2400" dirty="0" smtClean="0">
                <a:latin typeface="Courier"/>
                <a:cs typeface="Courier"/>
              </a:rPr>
              <a:t>-z</a:t>
            </a:r>
            <a:r>
              <a:rPr lang="en-US" dirty="0" smtClean="0"/>
              <a:t>: compress output files (always recommended)</a:t>
            </a:r>
          </a:p>
          <a:p>
            <a:r>
              <a:rPr lang="en-US" sz="2400" dirty="0" smtClean="0">
                <a:latin typeface="Courier"/>
                <a:cs typeface="Courier"/>
              </a:rPr>
              <a:t>-t</a:t>
            </a:r>
            <a:r>
              <a:rPr lang="en-US" dirty="0" smtClean="0"/>
              <a:t>: number of threads to use; not much benefit beyond 8</a:t>
            </a:r>
          </a:p>
          <a:p>
            <a:r>
              <a:rPr lang="en-US" sz="2400" dirty="0" smtClean="0">
                <a:latin typeface="Courier"/>
                <a:cs typeface="Courier"/>
              </a:rPr>
              <a:t>-o</a:t>
            </a:r>
            <a:r>
              <a:rPr lang="en-US" dirty="0" smtClean="0"/>
              <a:t>: base name of output file(s)</a:t>
            </a:r>
          </a:p>
        </p:txBody>
      </p:sp>
    </p:spTree>
    <p:extLst>
      <p:ext uri="{BB962C8B-B14F-4D97-AF65-F5344CB8AC3E}">
        <p14:creationId xmlns:p14="http://schemas.microsoft.com/office/powerpoint/2010/main" val="7442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524510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</a:t>
            </a:r>
            <a:r>
              <a:rPr lang="en-US" u="sng" dirty="0" smtClean="0"/>
              <a:t>Adapters Trimming</a:t>
            </a:r>
            <a:endParaRPr lang="en-US" u="sng" dirty="0" smtClean="0"/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# perform adapter trimming on dataset_3</a:t>
            </a: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$ skewer </a:t>
            </a:r>
            <a:r>
              <a:rPr lang="en-US" sz="2300" dirty="0">
                <a:latin typeface="Courier"/>
                <a:cs typeface="Courier"/>
              </a:rPr>
              <a:t>-m </a:t>
            </a:r>
            <a:r>
              <a:rPr lang="en-US" sz="2300" dirty="0" err="1">
                <a:latin typeface="Courier"/>
                <a:cs typeface="Courier"/>
              </a:rPr>
              <a:t>pe</a:t>
            </a:r>
            <a:r>
              <a:rPr lang="en-US" sz="2300" dirty="0">
                <a:latin typeface="Courier"/>
                <a:cs typeface="Courier"/>
              </a:rPr>
              <a:t> -l 25 </a:t>
            </a:r>
            <a:r>
              <a:rPr lang="en-US" sz="2300" dirty="0" smtClean="0">
                <a:latin typeface="Courier"/>
                <a:cs typeface="Courier"/>
              </a:rPr>
              <a:t>-</a:t>
            </a:r>
            <a:r>
              <a:rPr lang="en-US" sz="2300" dirty="0">
                <a:latin typeface="Courier"/>
                <a:cs typeface="Courier"/>
              </a:rPr>
              <a:t>n -</a:t>
            </a:r>
            <a:r>
              <a:rPr lang="en-US" sz="2300" dirty="0" smtClean="0">
                <a:latin typeface="Courier"/>
                <a:cs typeface="Courier"/>
              </a:rPr>
              <a:t>z -o output/d3raw \</a:t>
            </a: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-</a:t>
            </a:r>
            <a:r>
              <a:rPr lang="en-US" sz="2300" dirty="0" smtClean="0">
                <a:latin typeface="Courier"/>
                <a:cs typeface="Courier"/>
              </a:rPr>
              <a:t>x resources/adapters/d3.1.fa \</a:t>
            </a:r>
            <a:r>
              <a:rPr lang="en-US" sz="2300" i="1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-y resources/adapters/d3.2.fa</a:t>
            </a:r>
            <a:r>
              <a:rPr lang="en-US" sz="2300" i="1" dirty="0" smtClean="0">
                <a:latin typeface="Courier"/>
                <a:cs typeface="Courier"/>
              </a:rPr>
              <a:t> </a:t>
            </a:r>
            <a:r>
              <a:rPr lang="en-US" sz="23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i</a:t>
            </a:r>
            <a:r>
              <a:rPr lang="en-US" sz="2300" dirty="0" smtClean="0">
                <a:latin typeface="Courier"/>
                <a:cs typeface="Courier"/>
              </a:rPr>
              <a:t>nput/dataset3</a:t>
            </a:r>
            <a:r>
              <a:rPr lang="en-US" sz="2300" dirty="0" smtClean="0">
                <a:latin typeface="Courier"/>
                <a:cs typeface="Courier"/>
              </a:rPr>
              <a:t>/d3raw.1.fq.gz </a:t>
            </a:r>
            <a:r>
              <a:rPr lang="en-US" sz="2300" dirty="0" smtClean="0">
                <a:latin typeface="Courier"/>
                <a:cs typeface="Courier"/>
              </a:rPr>
              <a:t>input/dataset3</a:t>
            </a:r>
            <a:r>
              <a:rPr lang="en-US" sz="2300" dirty="0" smtClean="0">
                <a:latin typeface="Courier"/>
                <a:cs typeface="Courier"/>
              </a:rPr>
              <a:t>/d3raw.2.fq.gz</a:t>
            </a: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# how many reads did we filter out? Compare:</a:t>
            </a: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$ </a:t>
            </a:r>
            <a:r>
              <a:rPr lang="en-US" sz="2300" dirty="0" err="1">
                <a:latin typeface="Courier"/>
                <a:cs typeface="Courier"/>
              </a:rPr>
              <a:t>zcat</a:t>
            </a:r>
            <a:r>
              <a:rPr lang="en-US" sz="2300" dirty="0">
                <a:latin typeface="Courier"/>
                <a:cs typeface="Courier"/>
              </a:rPr>
              <a:t> input/</a:t>
            </a:r>
            <a:r>
              <a:rPr lang="en-US" sz="2300" dirty="0" smtClean="0">
                <a:latin typeface="Courier"/>
                <a:cs typeface="Courier"/>
              </a:rPr>
              <a:t>dataset_3/d3raw</a:t>
            </a:r>
            <a:r>
              <a:rPr lang="en-US" sz="2300" dirty="0">
                <a:latin typeface="Courier"/>
                <a:cs typeface="Courier"/>
              </a:rPr>
              <a:t>.1.fq.gz | </a:t>
            </a:r>
            <a:r>
              <a:rPr lang="en-US" sz="2300" dirty="0" err="1">
                <a:latin typeface="Courier"/>
                <a:cs typeface="Courier"/>
              </a:rPr>
              <a:t>wc</a:t>
            </a:r>
            <a:r>
              <a:rPr lang="en-US" sz="2300" dirty="0">
                <a:latin typeface="Courier"/>
                <a:cs typeface="Courier"/>
              </a:rPr>
              <a:t> –l</a:t>
            </a: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$ </a:t>
            </a:r>
            <a:r>
              <a:rPr lang="en-US" sz="2300" dirty="0" err="1">
                <a:latin typeface="Courier"/>
                <a:cs typeface="Courier"/>
              </a:rPr>
              <a:t>zcat</a:t>
            </a:r>
            <a:r>
              <a:rPr lang="en-US" sz="2300" dirty="0">
                <a:latin typeface="Courier"/>
                <a:cs typeface="Courier"/>
              </a:rPr>
              <a:t> output/</a:t>
            </a:r>
            <a:r>
              <a:rPr lang="en-US" sz="2300" dirty="0" smtClean="0">
                <a:latin typeface="Courier"/>
                <a:cs typeface="Courier"/>
              </a:rPr>
              <a:t>d3raw</a:t>
            </a:r>
            <a:r>
              <a:rPr lang="en-US" sz="2300" dirty="0">
                <a:latin typeface="Courier"/>
                <a:cs typeface="Courier"/>
              </a:rPr>
              <a:t>-trimmed-pair1.fastq.gz | </a:t>
            </a:r>
            <a:r>
              <a:rPr lang="en-US" sz="2300" dirty="0" err="1">
                <a:latin typeface="Courier"/>
                <a:cs typeface="Courier"/>
              </a:rPr>
              <a:t>wc</a:t>
            </a:r>
            <a:r>
              <a:rPr lang="en-US" sz="2300" dirty="0">
                <a:latin typeface="Courier"/>
                <a:cs typeface="Courier"/>
              </a:rPr>
              <a:t> –</a:t>
            </a:r>
            <a:r>
              <a:rPr lang="en-US" sz="2300" dirty="0" smtClean="0">
                <a:latin typeface="Courier"/>
                <a:cs typeface="Courier"/>
              </a:rPr>
              <a:t>l</a:t>
            </a:r>
            <a:endParaRPr lang="en-US" sz="23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# does this match the report from Skewer</a:t>
            </a:r>
            <a:r>
              <a:rPr lang="en-US" sz="2300" dirty="0" smtClean="0">
                <a:latin typeface="Courier"/>
                <a:cs typeface="Courier"/>
              </a:rPr>
              <a:t>?</a:t>
            </a:r>
            <a:endParaRPr lang="en-US" sz="23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$ </a:t>
            </a:r>
            <a:r>
              <a:rPr lang="en-US" sz="2300" dirty="0" smtClean="0">
                <a:latin typeface="Courier"/>
                <a:cs typeface="Courier"/>
              </a:rPr>
              <a:t>cat output</a:t>
            </a:r>
            <a:r>
              <a:rPr lang="en-US" sz="2300" dirty="0" smtClean="0">
                <a:latin typeface="Courier"/>
                <a:cs typeface="Courier"/>
              </a:rPr>
              <a:t>/d3raw-trimmed.log</a:t>
            </a:r>
            <a:endParaRPr lang="en-US" sz="23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# now run FASTQC on the trimmed files</a:t>
            </a: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$ </a:t>
            </a:r>
            <a:r>
              <a:rPr lang="en-US" sz="2300" dirty="0" err="1">
                <a:latin typeface="Courier"/>
                <a:cs typeface="Courier"/>
              </a:rPr>
              <a:t>fastqc</a:t>
            </a:r>
            <a:r>
              <a:rPr lang="en-US" sz="2300" dirty="0">
                <a:latin typeface="Courier"/>
                <a:cs typeface="Courier"/>
              </a:rPr>
              <a:t> -o output </a:t>
            </a:r>
            <a:r>
              <a:rPr lang="en-US" sz="2300" dirty="0" smtClean="0">
                <a:latin typeface="Courier"/>
                <a:cs typeface="Courier"/>
              </a:rPr>
              <a:t>output/d3raw-</a:t>
            </a:r>
            <a:r>
              <a:rPr lang="en-US" sz="2300" dirty="0" smtClean="0">
                <a:latin typeface="Courier"/>
                <a:cs typeface="Courier"/>
              </a:rPr>
              <a:t>trimmed-pair1.fastq.gz \</a:t>
            </a: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output</a:t>
            </a:r>
            <a:r>
              <a:rPr lang="en-US" sz="2300" dirty="0" smtClean="0">
                <a:latin typeface="Courier"/>
                <a:cs typeface="Courier"/>
              </a:rPr>
              <a:t>/d3raw-</a:t>
            </a:r>
            <a:r>
              <a:rPr lang="en-US" sz="2300" dirty="0" smtClean="0">
                <a:latin typeface="Courier"/>
                <a:cs typeface="Courier"/>
              </a:rPr>
              <a:t>trimmed-pair2.fastq.gz</a:t>
            </a:r>
            <a:endParaRPr lang="en-US" sz="23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i="1" dirty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How have 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Overrepresented </a:t>
            </a:r>
            <a:r>
              <a:rPr lang="en-US" dirty="0">
                <a:solidFill>
                  <a:srgbClr val="FF0000"/>
                </a:solidFill>
                <a:latin typeface="+mj-lt"/>
                <a:cs typeface="Courier"/>
              </a:rPr>
              <a:t>S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equences, Adapter </a:t>
            </a:r>
            <a:r>
              <a:rPr lang="en-US" dirty="0">
                <a:solidFill>
                  <a:srgbClr val="FF0000"/>
                </a:solidFill>
                <a:latin typeface="+mj-lt"/>
                <a:cs typeface="Courier"/>
              </a:rPr>
              <a:t>C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ontent, and </a:t>
            </a:r>
            <a:r>
              <a:rPr lang="en-US" dirty="0" err="1">
                <a:solidFill>
                  <a:srgbClr val="FF0000"/>
                </a:solidFill>
                <a:latin typeface="+mj-lt"/>
                <a:cs typeface="Courier"/>
              </a:rPr>
              <a:t>K</a:t>
            </a:r>
            <a:r>
              <a:rPr lang="en-US" dirty="0" err="1" smtClean="0">
                <a:solidFill>
                  <a:srgbClr val="FF0000"/>
                </a:solidFill>
                <a:latin typeface="+mj-lt"/>
                <a:cs typeface="Courier"/>
              </a:rPr>
              <a:t>mer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 content changed 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between the untrimmed and trimmed data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?</a:t>
            </a:r>
            <a:endParaRPr lang="en-US" dirty="0">
              <a:solidFill>
                <a:srgbClr val="FF0000"/>
              </a:solidFill>
              <a:latin typeface="+mj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029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12899"/>
            <a:ext cx="7972552" cy="508000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</a:t>
            </a:r>
            <a:r>
              <a:rPr lang="en-US" u="sng" dirty="0" smtClean="0"/>
              <a:t>Adapters and Quality Trimming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perform </a:t>
            </a:r>
            <a:r>
              <a:rPr lang="en-US" sz="2000" dirty="0" smtClean="0">
                <a:latin typeface="Courier"/>
                <a:cs typeface="Courier"/>
              </a:rPr>
              <a:t>adapter and quality </a:t>
            </a:r>
            <a:r>
              <a:rPr lang="en-US" sz="2000" dirty="0" smtClean="0">
                <a:latin typeface="Courier"/>
                <a:cs typeface="Courier"/>
              </a:rPr>
              <a:t>trimming on dataset_2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skewer -m </a:t>
            </a:r>
            <a:r>
              <a:rPr lang="en-US" sz="2000" dirty="0" err="1" smtClean="0">
                <a:latin typeface="Courier"/>
                <a:cs typeface="Courier"/>
              </a:rPr>
              <a:t>pe</a:t>
            </a:r>
            <a:r>
              <a:rPr lang="en-US" sz="2000" dirty="0" smtClean="0">
                <a:latin typeface="Courier"/>
                <a:cs typeface="Courier"/>
              </a:rPr>
              <a:t> -q 10 -l 25 -n -z -o output/d2raw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-x resources/adapters/</a:t>
            </a:r>
            <a:r>
              <a:rPr lang="en-US" sz="2000" dirty="0" smtClean="0">
                <a:latin typeface="Courier"/>
                <a:cs typeface="Courier"/>
              </a:rPr>
              <a:t>d2.1</a:t>
            </a:r>
            <a:r>
              <a:rPr lang="en-US" sz="2000" dirty="0">
                <a:latin typeface="Courier"/>
                <a:cs typeface="Courier"/>
              </a:rPr>
              <a:t>.fa \</a:t>
            </a:r>
            <a:r>
              <a:rPr lang="en-US" sz="2000" i="1" dirty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-y resources/adapters/</a:t>
            </a:r>
            <a:r>
              <a:rPr lang="en-US" sz="2000" dirty="0" smtClean="0">
                <a:latin typeface="Courier"/>
                <a:cs typeface="Courier"/>
              </a:rPr>
              <a:t>d2.2</a:t>
            </a:r>
            <a:r>
              <a:rPr lang="en-US" sz="2000" dirty="0">
                <a:latin typeface="Courier"/>
                <a:cs typeface="Courier"/>
              </a:rPr>
              <a:t>.fa</a:t>
            </a:r>
            <a:r>
              <a:rPr lang="en-US" sz="2000" i="1" dirty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\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i</a:t>
            </a:r>
            <a:r>
              <a:rPr lang="en-US" sz="2000" dirty="0" smtClean="0">
                <a:latin typeface="Courier"/>
                <a:cs typeface="Courier"/>
              </a:rPr>
              <a:t>nput/dataset_2</a:t>
            </a:r>
            <a:r>
              <a:rPr lang="en-US" sz="2000" dirty="0" smtClean="0">
                <a:latin typeface="Courier"/>
                <a:cs typeface="Courier"/>
              </a:rPr>
              <a:t>/d2raw.1.fq.gz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input/dataset_2</a:t>
            </a:r>
            <a:r>
              <a:rPr lang="en-US" sz="2000" dirty="0" smtClean="0">
                <a:latin typeface="Courier"/>
                <a:cs typeface="Courier"/>
              </a:rPr>
              <a:t>/d2raw.2.fq.gz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check out adapter trimming results in </a:t>
            </a:r>
            <a:r>
              <a:rPr lang="en-US" sz="2000" dirty="0" smtClean="0">
                <a:latin typeface="Courier"/>
                <a:cs typeface="Courier"/>
              </a:rPr>
              <a:t>detail: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smtClean="0">
                <a:latin typeface="Courier"/>
                <a:cs typeface="Courier"/>
              </a:rPr>
              <a:t>cat output</a:t>
            </a:r>
            <a:r>
              <a:rPr lang="en-US" sz="2000" dirty="0" smtClean="0">
                <a:latin typeface="Courier"/>
                <a:cs typeface="Courier"/>
              </a:rPr>
              <a:t>/</a:t>
            </a:r>
            <a:r>
              <a:rPr lang="en-US" sz="2000" dirty="0" smtClean="0">
                <a:latin typeface="Courier"/>
                <a:cs typeface="Courier"/>
              </a:rPr>
              <a:t>d2raw-trimmed.log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run FASTQC on the trimmed files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>
                <a:latin typeface="Courier"/>
                <a:cs typeface="Courier"/>
              </a:rPr>
              <a:t>fastqc</a:t>
            </a:r>
            <a:r>
              <a:rPr lang="en-US" sz="2000" dirty="0">
                <a:latin typeface="Courier"/>
                <a:cs typeface="Courier"/>
              </a:rPr>
              <a:t> -o output </a:t>
            </a:r>
            <a:r>
              <a:rPr lang="en-US" sz="2000" i="1" dirty="0" smtClean="0">
                <a:latin typeface="Courier"/>
                <a:cs typeface="Courier"/>
              </a:rPr>
              <a:t>FASTQ-trimmed.1 FASTQ-trimmed.2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i="1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How have the quality profiles changed between the untrimmed and trimmed data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724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/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0944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0700" y="1625600"/>
            <a:ext cx="81407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an Alignment Tool</a:t>
            </a:r>
          </a:p>
          <a:p>
            <a:r>
              <a:rPr lang="en-US" dirty="0" smtClean="0"/>
              <a:t>Identify the most likely reference genome coordinate(s) (chromosome, position, and strand) from which each fragment originated</a:t>
            </a:r>
          </a:p>
          <a:p>
            <a:r>
              <a:rPr lang="en-US" dirty="0" smtClean="0"/>
              <a:t>Determine the sequence differences between each read and the reference genome</a:t>
            </a:r>
          </a:p>
          <a:p>
            <a:r>
              <a:rPr lang="en-US" dirty="0" smtClean="0"/>
              <a:t>Calculate a probability that each alignment is correct (mapping quality score)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97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44196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   reference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   sample</a:t>
            </a:r>
          </a:p>
        </p:txBody>
      </p:sp>
    </p:spTree>
    <p:extLst>
      <p:ext uri="{BB962C8B-B14F-4D97-AF65-F5344CB8AC3E}">
        <p14:creationId xmlns:p14="http://schemas.microsoft.com/office/powerpoint/2010/main" val="10112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</p:spTree>
    <p:extLst>
      <p:ext uri="{BB962C8B-B14F-4D97-AF65-F5344CB8AC3E}">
        <p14:creationId xmlns:p14="http://schemas.microsoft.com/office/powerpoint/2010/main" val="8796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</p:spTree>
    <p:extLst>
      <p:ext uri="{BB962C8B-B14F-4D97-AF65-F5344CB8AC3E}">
        <p14:creationId xmlns:p14="http://schemas.microsoft.com/office/powerpoint/2010/main" val="40243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30700" y="26289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Ambiguity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95800" y="32893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08500" y="46990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318000" y="41910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versus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29400" y="3168650"/>
            <a:ext cx="2349500" cy="217805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 smtClean="0"/>
              <a:t>Which is more likely? One gap or two mismatches?</a:t>
            </a:r>
          </a:p>
        </p:txBody>
      </p:sp>
    </p:spTree>
    <p:extLst>
      <p:ext uri="{BB962C8B-B14F-4D97-AF65-F5344CB8AC3E}">
        <p14:creationId xmlns:p14="http://schemas.microsoft.com/office/powerpoint/2010/main" val="10304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30700" y="2235200"/>
            <a:ext cx="33147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Complex Variants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14900" y="2895600"/>
            <a:ext cx="1955800" cy="939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14900" y="40132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914900" y="50165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575300" y="37084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575300" y="46736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90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 smtClean="0"/>
              <a:t>Target: whole genome, exome, or specific region(s)?</a:t>
            </a:r>
          </a:p>
          <a:p>
            <a:r>
              <a:rPr lang="en-US" dirty="0"/>
              <a:t>Target size: large (</a:t>
            </a:r>
            <a:r>
              <a:rPr lang="en-US" i="1" dirty="0"/>
              <a:t>e.g. </a:t>
            </a:r>
            <a:r>
              <a:rPr lang="en-US" dirty="0"/>
              <a:t>human, </a:t>
            </a:r>
            <a:r>
              <a:rPr lang="en-US" dirty="0" smtClean="0"/>
              <a:t>mouse genome) </a:t>
            </a:r>
            <a:r>
              <a:rPr lang="en-US" dirty="0"/>
              <a:t>or small (</a:t>
            </a:r>
            <a:r>
              <a:rPr lang="en-US" i="1" dirty="0"/>
              <a:t>e.g. </a:t>
            </a:r>
            <a:r>
              <a:rPr lang="en-US" dirty="0"/>
              <a:t>bacteria, virus)</a:t>
            </a:r>
            <a:r>
              <a:rPr lang="en-US" dirty="0" smtClean="0"/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625600"/>
            <a:ext cx="8610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BWA (Burroughs-Wheeler Aligner)</a:t>
            </a:r>
          </a:p>
          <a:p>
            <a:r>
              <a:rPr lang="en-US" dirty="0" smtClean="0"/>
              <a:t>Aligns reads to an index of the reference genome created by Burroughs-Wheeler Transform</a:t>
            </a:r>
          </a:p>
          <a:p>
            <a:r>
              <a:rPr lang="en-US" dirty="0" smtClean="0"/>
              <a:t>Three algorithms; BWA MEM is best for reads 70 bp or longer</a:t>
            </a:r>
          </a:p>
          <a:p>
            <a:pPr lvl="1"/>
            <a:r>
              <a:rPr lang="en-US" dirty="0" smtClean="0"/>
              <a:t>Uses a “seed-and-extend” strategy</a:t>
            </a:r>
          </a:p>
          <a:p>
            <a:r>
              <a:rPr lang="en-US" dirty="0"/>
              <a:t>One of the most mature aligners, written by </a:t>
            </a:r>
            <a:r>
              <a:rPr lang="en-US" dirty="0" err="1"/>
              <a:t>Heng</a:t>
            </a:r>
            <a:r>
              <a:rPr lang="en-US" dirty="0"/>
              <a:t> Li (Broad Institute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http://bio-bwa.sourceforge.net/bwa.shtml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7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87500"/>
            <a:ext cx="87249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BWA Workflow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Build index (once per reference genome)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400" dirty="0" smtClean="0"/>
              <a:t>Download reference genome in FASTA format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400" dirty="0" smtClean="0"/>
              <a:t>Run </a:t>
            </a:r>
            <a:r>
              <a:rPr lang="en-US" sz="2400" dirty="0" err="1" smtClean="0">
                <a:latin typeface="Courier"/>
                <a:cs typeface="Courier"/>
              </a:rPr>
              <a:t>bwa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index </a:t>
            </a:r>
            <a:r>
              <a:rPr lang="en-US" sz="2400" dirty="0" smtClean="0">
                <a:cs typeface="Courier"/>
              </a:rPr>
              <a:t>on the reference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400" dirty="0" smtClean="0">
                <a:cs typeface="Courier"/>
              </a:rPr>
              <a:t>Pre-built indexes exist for commonly used references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Align reads using </a:t>
            </a:r>
            <a:r>
              <a:rPr lang="en-US" sz="2600" dirty="0" err="1">
                <a:latin typeface="Courier"/>
                <a:cs typeface="Courier"/>
              </a:rPr>
              <a:t>bwa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2600" dirty="0" err="1" smtClean="0">
                <a:latin typeface="Courier"/>
                <a:cs typeface="Courier"/>
              </a:rPr>
              <a:t>mem</a:t>
            </a:r>
            <a:endParaRPr lang="en-US" sz="2600" dirty="0" smtClean="0">
              <a:latin typeface="Courier"/>
              <a:cs typeface="Courier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Convert the output from SAM to BAM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Mark duplicate reads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Sort alignments by coordinate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Index the BAM file</a:t>
            </a:r>
          </a:p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We will create a pipeline to perform 2-6 in one step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4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7500" y="1587500"/>
            <a:ext cx="8610600" cy="5156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One reference </a:t>
            </a:r>
            <a:r>
              <a:rPr lang="en-US" dirty="0" smtClean="0"/>
              <a:t>genome for </a:t>
            </a:r>
            <a:r>
              <a:rPr lang="en-US" dirty="0" smtClean="0"/>
              <a:t>each species</a:t>
            </a:r>
          </a:p>
          <a:p>
            <a:r>
              <a:rPr lang="en-US" dirty="0" smtClean="0"/>
              <a:t>References evolve over time</a:t>
            </a:r>
          </a:p>
          <a:p>
            <a:pPr lvl="1"/>
            <a:r>
              <a:rPr lang="en-US" dirty="0" smtClean="0"/>
              <a:t>Errors corrected</a:t>
            </a:r>
          </a:p>
          <a:p>
            <a:pPr lvl="1"/>
            <a:r>
              <a:rPr lang="en-US" dirty="0" smtClean="0"/>
              <a:t>Gaps filled in</a:t>
            </a:r>
          </a:p>
          <a:p>
            <a:pPr lvl="1"/>
            <a:r>
              <a:rPr lang="en-US" dirty="0" smtClean="0"/>
              <a:t>Alternative (or “alt”) sequences added</a:t>
            </a:r>
          </a:p>
          <a:p>
            <a:r>
              <a:rPr lang="en-US" dirty="0" smtClean="0"/>
              <a:t>For each reference version (or “build”) there is one canonical sequence, but different annotations</a:t>
            </a:r>
          </a:p>
          <a:p>
            <a:pPr lvl="1"/>
            <a:r>
              <a:rPr lang="en-US" dirty="0" smtClean="0"/>
              <a:t>Big (annoying) difference: chromosome names</a:t>
            </a:r>
          </a:p>
          <a:p>
            <a:pPr lvl="2"/>
            <a:r>
              <a:rPr lang="en-US" dirty="0" smtClean="0"/>
              <a:t>GRC/NCBI: NC000001, NC000002, …, NC000024</a:t>
            </a:r>
          </a:p>
          <a:p>
            <a:pPr lvl="2"/>
            <a:r>
              <a:rPr lang="en-US" dirty="0" smtClean="0"/>
              <a:t>UCSC: chr1, chr2, …, </a:t>
            </a:r>
            <a:r>
              <a:rPr lang="en-US" dirty="0" err="1" smtClean="0"/>
              <a:t>chrX</a:t>
            </a:r>
            <a:r>
              <a:rPr lang="en-US" dirty="0" smtClean="0"/>
              <a:t>, </a:t>
            </a:r>
            <a:r>
              <a:rPr lang="en-US" dirty="0" err="1" smtClean="0"/>
              <a:t>chrY</a:t>
            </a:r>
            <a:endParaRPr lang="en-US" dirty="0" smtClean="0"/>
          </a:p>
          <a:p>
            <a:pPr lvl="2"/>
            <a:r>
              <a:rPr lang="en-US" dirty="0" err="1" smtClean="0"/>
              <a:t>Ensembl</a:t>
            </a:r>
            <a:r>
              <a:rPr lang="en-US" dirty="0" smtClean="0"/>
              <a:t>: 1, 2, …, X, Y</a:t>
            </a:r>
          </a:p>
          <a:p>
            <a:pPr lvl="1"/>
            <a:r>
              <a:rPr lang="en-US" b="1" u="sng" dirty="0" smtClean="0"/>
              <a:t>Use the same genome/annotation set for entire project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2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current human genome reference is GRCh38</a:t>
            </a:r>
          </a:p>
          <a:p>
            <a:pPr lvl="1"/>
            <a:r>
              <a:rPr lang="en-US" dirty="0" smtClean="0"/>
              <a:t>Maintained by Genome Reference Consortium</a:t>
            </a:r>
          </a:p>
          <a:p>
            <a:pPr lvl="1"/>
            <a:r>
              <a:rPr lang="en-US" dirty="0" smtClean="0"/>
              <a:t>Big improvement over previous build (GRCh37/hg19)</a:t>
            </a:r>
          </a:p>
          <a:p>
            <a:pPr lvl="1"/>
            <a:r>
              <a:rPr lang="en-US" dirty="0" smtClean="0"/>
              <a:t>First build with alt loci – large haplotypes that differ substantially between individuals or populations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ignificantly </a:t>
            </a:r>
            <a:r>
              <a:rPr lang="en-US" dirty="0"/>
              <a:t>improve alignment accuracy</a:t>
            </a:r>
          </a:p>
          <a:p>
            <a:pPr lvl="2"/>
            <a:r>
              <a:rPr lang="en-US" dirty="0"/>
              <a:t>BWA is currently the only aligner to support alt </a:t>
            </a:r>
            <a:r>
              <a:rPr lang="en-US" dirty="0" smtClean="0"/>
              <a:t>loci</a:t>
            </a:r>
          </a:p>
          <a:p>
            <a:pPr lvl="1"/>
            <a:r>
              <a:rPr lang="en-US" dirty="0" smtClean="0"/>
              <a:t>Also includes incremental patches to fix specific regions on shorter timeline (months versus years)</a:t>
            </a:r>
          </a:p>
          <a:p>
            <a:r>
              <a:rPr lang="en-US" b="1" u="sng" dirty="0" smtClean="0"/>
              <a:t>All new projects should use GRCh38</a:t>
            </a:r>
          </a:p>
          <a:p>
            <a:r>
              <a:rPr lang="en-US" dirty="0" smtClean="0"/>
              <a:t>Next reference will almost certainly be graph-based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23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562100"/>
            <a:ext cx="8610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BWA Alignment Pipeline</a:t>
            </a:r>
          </a:p>
          <a:p>
            <a:r>
              <a:rPr lang="en-US" dirty="0" smtClean="0"/>
              <a:t>In addition to BWA, we’ll use two additional tools:</a:t>
            </a:r>
          </a:p>
          <a:p>
            <a:pPr lvl="1"/>
            <a:r>
              <a:rPr lang="en-US" dirty="0" err="1" smtClean="0"/>
              <a:t>Sambamba</a:t>
            </a:r>
            <a:r>
              <a:rPr lang="en-US" dirty="0" smtClean="0"/>
              <a:t>: performs common operations on BAM files very quickly (alternative to </a:t>
            </a:r>
            <a:r>
              <a:rPr lang="en-US" dirty="0" err="1" smtClean="0"/>
              <a:t>samtools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Samblaster</a:t>
            </a:r>
            <a:r>
              <a:rPr lang="en-US" dirty="0" smtClean="0"/>
              <a:t>: mark duplicates in a “stream” of reads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bwa_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4260850"/>
            <a:ext cx="7023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Align Reads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Test that our tools work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bwa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mem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view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samblaster</a:t>
            </a:r>
            <a:r>
              <a:rPr lang="en-US" sz="2000" dirty="0" smtClean="0">
                <a:latin typeface="Courier"/>
                <a:cs typeface="Courier"/>
              </a:rPr>
              <a:t> -h</a:t>
            </a: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Find our input files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find input -</a:t>
            </a:r>
            <a:r>
              <a:rPr lang="en-US" sz="2000" dirty="0" err="1" smtClean="0">
                <a:latin typeface="Courier"/>
                <a:cs typeface="Courier"/>
              </a:rPr>
              <a:t>iname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aligner_input</a:t>
            </a:r>
            <a:r>
              <a:rPr lang="en-US" sz="2000" dirty="0" smtClean="0">
                <a:latin typeface="Courier"/>
                <a:cs typeface="Courier"/>
              </a:rPr>
              <a:t>*</a:t>
            </a: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Lets look at the command for our pipeline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cat scripts/</a:t>
            </a:r>
            <a:r>
              <a:rPr lang="en-US" sz="2000" dirty="0" err="1" smtClean="0">
                <a:latin typeface="Courier"/>
                <a:cs typeface="Courier"/>
              </a:rPr>
              <a:t>bwa_pipeline.sh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736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Align Reads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i="1" dirty="0" err="1" smtClean="0">
                <a:latin typeface="Courier"/>
                <a:cs typeface="Courier"/>
              </a:rPr>
              <a:t>bwa_pipeline.sh</a:t>
            </a:r>
            <a:r>
              <a:rPr lang="en-US" sz="2000" i="1" dirty="0" smtClean="0">
                <a:latin typeface="Courier"/>
                <a:cs typeface="Courier"/>
              </a:rPr>
              <a:t>:</a:t>
            </a:r>
            <a:endParaRPr lang="en-US" sz="2000" i="1" dirty="0">
              <a:latin typeface="Courier"/>
              <a:cs typeface="Courier"/>
            </a:endParaRPr>
          </a:p>
          <a:p>
            <a:pPr marL="91440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914400" indent="0">
              <a:buNone/>
            </a:pPr>
            <a:r>
              <a:rPr lang="en-US" sz="2000" dirty="0" err="1" smtClean="0">
                <a:latin typeface="Courier"/>
                <a:cs typeface="Courier"/>
              </a:rPr>
              <a:t>bwa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mem</a:t>
            </a:r>
            <a:r>
              <a:rPr lang="en-US" sz="2000" dirty="0">
                <a:latin typeface="Courier"/>
                <a:cs typeface="Courier"/>
              </a:rPr>
              <a:t> -M -t 1 -R $RG $INDEX $FQ1 $FQ2 | \</a:t>
            </a:r>
          </a:p>
          <a:p>
            <a:pPr marL="914400" indent="0">
              <a:buNone/>
            </a:pPr>
            <a:r>
              <a:rPr lang="en-US" sz="2000" dirty="0" err="1" smtClean="0">
                <a:latin typeface="Courier"/>
                <a:cs typeface="Courier"/>
              </a:rPr>
              <a:t>samblaster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-M | \</a:t>
            </a:r>
          </a:p>
          <a:p>
            <a:pPr marL="914400" indent="0">
              <a:buNone/>
            </a:pP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view -S -f bam -h -t 1 /</a:t>
            </a:r>
            <a:r>
              <a:rPr lang="en-US" sz="2000" dirty="0" err="1">
                <a:latin typeface="Courier"/>
                <a:cs typeface="Courier"/>
              </a:rPr>
              <a:t>dev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err="1">
                <a:latin typeface="Courier"/>
                <a:cs typeface="Courier"/>
              </a:rPr>
              <a:t>stdin</a:t>
            </a:r>
            <a:r>
              <a:rPr lang="en-US" sz="2000" dirty="0">
                <a:latin typeface="Courier"/>
                <a:cs typeface="Courier"/>
              </a:rPr>
              <a:t> | \</a:t>
            </a:r>
          </a:p>
          <a:p>
            <a:pPr marL="914400" indent="0">
              <a:buNone/>
            </a:pPr>
            <a:r>
              <a:rPr lang="en-US" sz="2000" dirty="0" err="1">
                <a:latin typeface="Courier"/>
                <a:cs typeface="Courier"/>
              </a:rPr>
              <a:t>sambamba</a:t>
            </a:r>
            <a:r>
              <a:rPr lang="en-US" sz="2000" dirty="0">
                <a:latin typeface="Courier"/>
                <a:cs typeface="Courier"/>
              </a:rPr>
              <a:t> sort -o $</a:t>
            </a:r>
            <a:r>
              <a:rPr lang="en-US" sz="2000" dirty="0" err="1" smtClean="0">
                <a:latin typeface="Courier"/>
                <a:cs typeface="Courier"/>
              </a:rPr>
              <a:t>BAM.bam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-t 1 /</a:t>
            </a:r>
            <a:r>
              <a:rPr lang="en-US" sz="2000" dirty="0" err="1">
                <a:latin typeface="Courier"/>
                <a:cs typeface="Courier"/>
              </a:rPr>
              <a:t>dev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err="1">
                <a:latin typeface="Courier"/>
                <a:cs typeface="Courier"/>
              </a:rPr>
              <a:t>stdin</a:t>
            </a:r>
            <a:r>
              <a:rPr lang="en-US" sz="2000" dirty="0">
                <a:latin typeface="Courier"/>
                <a:cs typeface="Courier"/>
              </a:rPr>
              <a:t> &amp;&amp; \</a:t>
            </a:r>
          </a:p>
          <a:p>
            <a:pPr marL="914400" indent="0">
              <a:buNone/>
            </a:pPr>
            <a:r>
              <a:rPr lang="en-US" sz="2000" dirty="0" err="1">
                <a:latin typeface="Courier"/>
                <a:cs typeface="Courier"/>
              </a:rPr>
              <a:t>sambamba</a:t>
            </a:r>
            <a:r>
              <a:rPr lang="en-US" sz="2000" dirty="0">
                <a:latin typeface="Courier"/>
                <a:cs typeface="Courier"/>
              </a:rPr>
              <a:t> index $</a:t>
            </a:r>
            <a:r>
              <a:rPr lang="en-US" sz="2000" dirty="0" err="1" smtClean="0">
                <a:latin typeface="Courier"/>
                <a:cs typeface="Courier"/>
              </a:rPr>
              <a:t>BAM.bam</a:t>
            </a:r>
            <a:r>
              <a:rPr lang="en-US" sz="2000" dirty="0" smtClean="0">
                <a:latin typeface="Courier"/>
                <a:cs typeface="Courier"/>
              </a:rPr>
              <a:t> &amp;</a:t>
            </a:r>
            <a:r>
              <a:rPr lang="en-US" sz="2000" dirty="0">
                <a:latin typeface="Courier"/>
                <a:cs typeface="Courier"/>
              </a:rPr>
              <a:t>&amp; \</a:t>
            </a:r>
          </a:p>
          <a:p>
            <a:pPr marL="914400" indent="0">
              <a:buNone/>
            </a:pPr>
            <a:r>
              <a:rPr lang="en-US" sz="2000" dirty="0" err="1">
                <a:latin typeface="Courier"/>
                <a:cs typeface="Courier"/>
              </a:rPr>
              <a:t>sambamba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flagstat</a:t>
            </a:r>
            <a:r>
              <a:rPr lang="en-US" sz="2000" dirty="0">
                <a:latin typeface="Courier"/>
                <a:cs typeface="Courier"/>
              </a:rPr>
              <a:t> $</a:t>
            </a:r>
            <a:r>
              <a:rPr lang="en-US" sz="2000" dirty="0" err="1" smtClean="0">
                <a:latin typeface="Courier"/>
                <a:cs typeface="Courier"/>
              </a:rPr>
              <a:t>BAM.bam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338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12899"/>
            <a:ext cx="88646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Align Reads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A read group provides information about the sequencing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library. ID=A unique name for the read group;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SM=sample ID; PL=sequencing platform; LB=library name;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PU=platform unit (</a:t>
            </a:r>
            <a:r>
              <a:rPr lang="en-US" sz="2000" i="1" dirty="0" smtClean="0">
                <a:latin typeface="Courier"/>
                <a:cs typeface="Courier"/>
              </a:rPr>
              <a:t>e.g. </a:t>
            </a:r>
            <a:r>
              <a:rPr lang="en-US" sz="2000" dirty="0" smtClean="0">
                <a:latin typeface="Courier"/>
                <a:cs typeface="Courier"/>
              </a:rPr>
              <a:t>flow cell lane). Fields must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be tab-separated!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MYRG=“@</a:t>
            </a:r>
            <a:r>
              <a:rPr lang="en-US" sz="2000" dirty="0" smtClean="0">
                <a:latin typeface="Courier"/>
                <a:cs typeface="Courier"/>
              </a:rPr>
              <a:t>RG</a:t>
            </a:r>
            <a:r>
              <a:rPr lang="en-US" sz="2000" dirty="0" smtClean="0">
                <a:latin typeface="Courier"/>
                <a:cs typeface="Courier"/>
              </a:rPr>
              <a:t>\t</a:t>
            </a:r>
            <a:r>
              <a:rPr lang="en-US" sz="2000" dirty="0" smtClean="0">
                <a:latin typeface="Courier"/>
                <a:cs typeface="Courier"/>
              </a:rPr>
              <a:t>ID:group1</a:t>
            </a:r>
            <a:r>
              <a:rPr lang="en-US" sz="2000" dirty="0" smtClean="0">
                <a:latin typeface="Courier"/>
                <a:cs typeface="Courier"/>
              </a:rPr>
              <a:t>\t</a:t>
            </a:r>
            <a:r>
              <a:rPr lang="en-US" sz="2000" dirty="0" smtClean="0">
                <a:latin typeface="Courier"/>
                <a:cs typeface="Courier"/>
              </a:rPr>
              <a:t>SM:sample1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r>
              <a:rPr lang="en-US" sz="2000" dirty="0" err="1" smtClean="0">
                <a:latin typeface="Courier"/>
                <a:cs typeface="Courier"/>
              </a:rPr>
              <a:t>t</a:t>
            </a:r>
            <a:r>
              <a:rPr lang="en-US" sz="2000" dirty="0" err="1" smtClean="0">
                <a:latin typeface="Courier"/>
                <a:cs typeface="Courier"/>
              </a:rPr>
              <a:t>PL:illumina</a:t>
            </a:r>
            <a:r>
              <a:rPr lang="en-US" sz="2000" dirty="0" smtClean="0">
                <a:latin typeface="Courier"/>
                <a:cs typeface="Courier"/>
              </a:rPr>
              <a:t>\t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LB:lib1</a:t>
            </a:r>
            <a:r>
              <a:rPr lang="en-US" sz="2000" dirty="0" smtClean="0">
                <a:latin typeface="Courier"/>
                <a:cs typeface="Courier"/>
              </a:rPr>
              <a:t>\t</a:t>
            </a:r>
            <a:r>
              <a:rPr lang="en-US" sz="2000" dirty="0" smtClean="0">
                <a:latin typeface="Courier"/>
                <a:cs typeface="Courier"/>
              </a:rPr>
              <a:t>PU:lane1</a:t>
            </a:r>
            <a:r>
              <a:rPr lang="en-US" sz="2000" dirty="0" smtClean="0">
                <a:latin typeface="Courier"/>
                <a:cs typeface="Courier"/>
              </a:rPr>
              <a:t>”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</a:t>
            </a:r>
            <a:r>
              <a:rPr lang="en-US" sz="2000" dirty="0" smtClean="0">
                <a:latin typeface="Courier"/>
                <a:cs typeface="Courier"/>
              </a:rPr>
              <a:t>Let’s run </a:t>
            </a:r>
            <a:r>
              <a:rPr lang="en-US" sz="2000" dirty="0">
                <a:latin typeface="Courier"/>
                <a:cs typeface="Courier"/>
              </a:rPr>
              <a:t>our </a:t>
            </a:r>
            <a:r>
              <a:rPr lang="en-US" sz="2000" dirty="0" smtClean="0">
                <a:latin typeface="Courier"/>
                <a:cs typeface="Courier"/>
              </a:rPr>
              <a:t>pipeline!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scripts/</a:t>
            </a:r>
            <a:r>
              <a:rPr lang="en-US" sz="2000" dirty="0" err="1">
                <a:latin typeface="Courier"/>
                <a:cs typeface="Courier"/>
              </a:rPr>
              <a:t>bwa_pipeline.sh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i="1" dirty="0">
                <a:latin typeface="Courier"/>
                <a:cs typeface="Courier"/>
              </a:rPr>
              <a:t>FASTQ.1 FASTQ.2 </a:t>
            </a:r>
            <a:r>
              <a:rPr lang="en-US" sz="2000" dirty="0" smtClean="0">
                <a:latin typeface="Courier"/>
                <a:cs typeface="Courier"/>
              </a:rPr>
              <a:t>$MYRG </a:t>
            </a:r>
            <a:r>
              <a:rPr lang="en-US" sz="2000" i="1" dirty="0" smtClean="0">
                <a:latin typeface="Courier"/>
                <a:cs typeface="Courier"/>
              </a:rPr>
              <a:t>BAM_FILE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807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36699"/>
            <a:ext cx="8623300" cy="22225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Exploring Alignment Results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BAM is a binary format. Use ‘</a:t>
            </a:r>
            <a:r>
              <a:rPr lang="en-US" sz="2000" dirty="0" err="1">
                <a:latin typeface="Courier"/>
                <a:cs typeface="Courier"/>
              </a:rPr>
              <a:t>sambamba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view’ (or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‘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 view’) to view alignments in plain text.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First, we’ll look at the header: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view –H </a:t>
            </a:r>
            <a:r>
              <a:rPr lang="en-US" sz="2000" i="1" dirty="0" smtClean="0">
                <a:latin typeface="Courier"/>
                <a:cs typeface="Courier"/>
              </a:rPr>
              <a:t>BAM</a:t>
            </a:r>
            <a:r>
              <a:rPr lang="en-US" sz="2000" dirty="0" smtClean="0">
                <a:latin typeface="Courier"/>
                <a:cs typeface="Courier"/>
              </a:rPr>
              <a:t> | less</a:t>
            </a:r>
            <a:endParaRPr lang="en-US" sz="20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i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924300"/>
            <a:ext cx="8623300" cy="246221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@HD	VN:1.4	</a:t>
            </a:r>
            <a:r>
              <a:rPr lang="en-US" sz="1400" dirty="0" err="1">
                <a:latin typeface="Courier"/>
                <a:cs typeface="Courier"/>
              </a:rPr>
              <a:t>GO:none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SO:coordinate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@SQ	SN:1	LN:249250621</a:t>
            </a:r>
          </a:p>
          <a:p>
            <a:r>
              <a:rPr lang="en-US" sz="1400" dirty="0">
                <a:latin typeface="Courier"/>
                <a:cs typeface="Courier"/>
              </a:rPr>
              <a:t>@SQ	SN:2	LN:243199373</a:t>
            </a:r>
          </a:p>
          <a:p>
            <a:r>
              <a:rPr lang="en-US" sz="1400" dirty="0">
                <a:latin typeface="Courier"/>
                <a:cs typeface="Courier"/>
              </a:rPr>
              <a:t>@SQ	SN:3	LN:198022430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@RG	ID:U0a_A2_L1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ID:U0a_A2_L2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PrintReads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number</a:t>
            </a:r>
            <a:r>
              <a:rPr lang="en-US" sz="1400" dirty="0">
                <a:latin typeface="Courier"/>
                <a:cs typeface="Courier"/>
              </a:rPr>
              <a:t>=-1 simplify=</a:t>
            </a:r>
            <a:r>
              <a:rPr lang="en-US" sz="1400" dirty="0" smtClean="0">
                <a:latin typeface="Courier"/>
                <a:cs typeface="Courier"/>
              </a:rPr>
              <a:t>false ...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IndelRealigner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LODThresholdForCleaning</a:t>
            </a:r>
            <a:r>
              <a:rPr lang="en-US" sz="1400" dirty="0">
                <a:latin typeface="Courier"/>
                <a:cs typeface="Courier"/>
              </a:rPr>
              <a:t>=5.0 ...</a:t>
            </a:r>
          </a:p>
        </p:txBody>
      </p:sp>
    </p:spTree>
    <p:extLst>
      <p:ext uri="{BB962C8B-B14F-4D97-AF65-F5344CB8AC3E}">
        <p14:creationId xmlns:p14="http://schemas.microsoft.com/office/powerpoint/2010/main" val="86480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15494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Exploring Alignment Results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we’ll look at the first read pair: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view </a:t>
            </a:r>
            <a:r>
              <a:rPr lang="en-US" sz="2000" i="1" dirty="0" smtClean="0">
                <a:latin typeface="Courier"/>
                <a:cs typeface="Courier"/>
              </a:rPr>
              <a:t>BAM </a:t>
            </a:r>
            <a:r>
              <a:rPr lang="en-US" sz="2000" dirty="0" smtClean="0">
                <a:latin typeface="Courier"/>
                <a:cs typeface="Courier"/>
              </a:rPr>
              <a:t>| head -2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100" y="316230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6700" y="4902200"/>
            <a:ext cx="8610600" cy="18415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More about SAM/BAM format</a:t>
            </a:r>
          </a:p>
          <a:p>
            <a:r>
              <a:rPr lang="en-US" dirty="0" smtClean="0"/>
              <a:t>Flags (col 2): each bit has a different meaning</a:t>
            </a:r>
          </a:p>
          <a:p>
            <a:pPr lvl="1"/>
            <a:r>
              <a:rPr lang="en-US" dirty="0" smtClean="0"/>
              <a:t>This is a common way to compactly encode lots of info</a:t>
            </a:r>
          </a:p>
        </p:txBody>
      </p:sp>
    </p:spTree>
    <p:extLst>
      <p:ext uri="{BB962C8B-B14F-4D97-AF65-F5344CB8AC3E}">
        <p14:creationId xmlns:p14="http://schemas.microsoft.com/office/powerpoint/2010/main" val="21031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Questions to Answer</a:t>
            </a:r>
          </a:p>
          <a:p>
            <a:r>
              <a:rPr lang="en-US" dirty="0" smtClean="0"/>
              <a:t>How many replicates?</a:t>
            </a:r>
          </a:p>
          <a:p>
            <a:r>
              <a:rPr lang="en-US" dirty="0" smtClean="0"/>
              <a:t>What sequencing technology to use?</a:t>
            </a:r>
          </a:p>
          <a:p>
            <a:r>
              <a:rPr lang="en-US" dirty="0"/>
              <a:t>How to prepare the sequencing libraries?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deeply to sequence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is my budget?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82900" y="4152900"/>
            <a:ext cx="0" cy="927100"/>
          </a:xfrm>
          <a:prstGeom prst="straightConnector1">
            <a:avLst/>
          </a:prstGeom>
          <a:ln w="48641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3225800"/>
            <a:ext cx="8610600" cy="35560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MAPQ (col 5) is supposed to be a PHRED-encoded probability, but aligners have different ways of computing this; read the documentation</a:t>
            </a:r>
          </a:p>
          <a:p>
            <a:r>
              <a:rPr lang="en-US" dirty="0" smtClean="0"/>
              <a:t>CIGAR (col 6): summary of the alignment</a:t>
            </a:r>
          </a:p>
          <a:p>
            <a:pPr lvl="1"/>
            <a:r>
              <a:rPr lang="en-US" dirty="0" smtClean="0"/>
              <a:t>M=match, I=insertion, D=deletion</a:t>
            </a:r>
          </a:p>
          <a:p>
            <a:pPr lvl="1"/>
            <a:r>
              <a:rPr lang="en-US" dirty="0" smtClean="0"/>
              <a:t>S=soft-clip: bases ignored, not removed from sequence</a:t>
            </a:r>
          </a:p>
          <a:p>
            <a:pPr lvl="1"/>
            <a:r>
              <a:rPr lang="en-US" dirty="0" smtClean="0"/>
              <a:t>H=hard-clip: bases removed from sequence</a:t>
            </a:r>
          </a:p>
          <a:p>
            <a:pPr lvl="1"/>
            <a:r>
              <a:rPr lang="en-US" u="sng" dirty="0" smtClean="0"/>
              <a:t>Contains no information about SNPs!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100" y="16307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16422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" y="3492500"/>
            <a:ext cx="8763000" cy="3289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Mate info (cols 7-8): gives the location of the next read in the pair</a:t>
            </a:r>
          </a:p>
          <a:p>
            <a:r>
              <a:rPr lang="en-US" dirty="0" smtClean="0"/>
              <a:t>Fragment length (col 9): estimate of the size of the DNA fragment from which the reads originated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6815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2401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" y="3365500"/>
            <a:ext cx="8763000" cy="3416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All columns &gt;11 are optional tags; common ones:</a:t>
            </a:r>
          </a:p>
          <a:p>
            <a:pPr lvl="1"/>
            <a:r>
              <a:rPr lang="en-US" dirty="0" smtClean="0"/>
              <a:t>AS, XS: scores of best and second-best alignments</a:t>
            </a:r>
          </a:p>
          <a:p>
            <a:pPr lvl="1"/>
            <a:r>
              <a:rPr lang="en-US" dirty="0" smtClean="0"/>
              <a:t>MD: mismatch details (this is where you find SNPs)</a:t>
            </a:r>
          </a:p>
          <a:p>
            <a:pPr lvl="1"/>
            <a:r>
              <a:rPr lang="en-US" dirty="0" smtClean="0"/>
              <a:t>NM: edit distance to reference (number of mismatches)</a:t>
            </a:r>
          </a:p>
          <a:p>
            <a:pPr lvl="1"/>
            <a:r>
              <a:rPr lang="en-US" dirty="0" smtClean="0"/>
              <a:t>RG: read-group ID</a:t>
            </a:r>
          </a:p>
          <a:p>
            <a:pPr lvl="1"/>
            <a:r>
              <a:rPr lang="en-US" dirty="0" smtClean="0"/>
              <a:t>Tags starting with X, Y, and Z are “custom”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100" y="16307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16423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Exploring Alignment Results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has a “mini-language” for filtering SAM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output. For example, this command shows only properly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paired reads with MAPQ &gt;= 30: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view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–F “</a:t>
            </a:r>
            <a:r>
              <a:rPr lang="en-US" sz="2000" dirty="0" err="1" smtClean="0">
                <a:latin typeface="Courier"/>
                <a:cs typeface="Courier"/>
              </a:rPr>
              <a:t>proper_pair</a:t>
            </a:r>
            <a:r>
              <a:rPr lang="en-US" sz="2000" dirty="0" smtClean="0">
                <a:latin typeface="Courier"/>
                <a:cs typeface="Courier"/>
              </a:rPr>
              <a:t> and </a:t>
            </a:r>
            <a:r>
              <a:rPr lang="en-US" sz="2000" dirty="0" err="1" smtClean="0">
                <a:latin typeface="Courier"/>
                <a:cs typeface="Courier"/>
              </a:rPr>
              <a:t>mapping_quality</a:t>
            </a:r>
            <a:r>
              <a:rPr lang="en-US" sz="2000" dirty="0" smtClean="0">
                <a:latin typeface="Courier"/>
                <a:cs typeface="Courier"/>
              </a:rPr>
              <a:t> &gt;= 30” </a:t>
            </a:r>
            <a:r>
              <a:rPr lang="en-US" sz="2000" i="1" dirty="0" smtClean="0">
                <a:latin typeface="Courier"/>
                <a:cs typeface="Courier"/>
              </a:rPr>
              <a:t>BAM</a:t>
            </a:r>
            <a:r>
              <a:rPr lang="en-US" sz="2000" dirty="0" smtClean="0">
                <a:latin typeface="Courier"/>
                <a:cs typeface="Courier"/>
              </a:rPr>
              <a:t> | less</a:t>
            </a:r>
            <a:endParaRPr lang="en-US" sz="20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Look just at reads in a specific region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view </a:t>
            </a:r>
            <a:r>
              <a:rPr lang="en-US" sz="2000" i="1" dirty="0" smtClean="0">
                <a:latin typeface="Courier"/>
                <a:cs typeface="Courier"/>
              </a:rPr>
              <a:t>BAM</a:t>
            </a:r>
            <a:r>
              <a:rPr lang="en-US" sz="2000" dirty="0" smtClean="0">
                <a:latin typeface="Courier"/>
                <a:cs typeface="Courier"/>
              </a:rPr>
              <a:t> chr1:50000-60000 | less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Look at multiple regions using a BED file, and save the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result to a BAM file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>
                <a:latin typeface="Courier"/>
                <a:cs typeface="Courier"/>
              </a:rPr>
              <a:t>sambamba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view –L </a:t>
            </a:r>
            <a:r>
              <a:rPr lang="en-US" sz="2000" dirty="0" smtClean="0">
                <a:latin typeface="Courier"/>
                <a:cs typeface="Courier"/>
              </a:rPr>
              <a:t>resources/align/</a:t>
            </a:r>
            <a:r>
              <a:rPr lang="en-US" sz="2000" dirty="0" err="1" smtClean="0">
                <a:latin typeface="Courier"/>
                <a:cs typeface="Courier"/>
              </a:rPr>
              <a:t>regions.bed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–</a:t>
            </a:r>
            <a:r>
              <a:rPr lang="en-US" sz="2000" dirty="0" smtClean="0">
                <a:latin typeface="Courier"/>
                <a:cs typeface="Courier"/>
              </a:rPr>
              <a:t>f bam </a:t>
            </a:r>
            <a:r>
              <a:rPr lang="en-US" sz="2000" i="1" dirty="0" smtClean="0">
                <a:latin typeface="Courier"/>
                <a:cs typeface="Courier"/>
              </a:rPr>
              <a:t>BAM </a:t>
            </a:r>
            <a:r>
              <a:rPr lang="en-US" sz="2000" dirty="0" smtClean="0">
                <a:latin typeface="Courier"/>
                <a:cs typeface="Courier"/>
              </a:rPr>
              <a:t>&gt; </a:t>
            </a:r>
            <a:r>
              <a:rPr lang="en-US" sz="2000" dirty="0" err="1" smtClean="0">
                <a:latin typeface="Courier"/>
                <a:cs typeface="Courier"/>
              </a:rPr>
              <a:t>regions.bam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Count the number of unmapped reads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view -c -F “unmapped</a:t>
            </a:r>
            <a:r>
              <a:rPr lang="en-US" sz="2000" dirty="0" smtClean="0">
                <a:latin typeface="Courier"/>
                <a:cs typeface="Courier"/>
              </a:rPr>
              <a:t>” </a:t>
            </a:r>
            <a:r>
              <a:rPr lang="en-US" sz="2000" i="1" dirty="0" smtClean="0">
                <a:latin typeface="Courier"/>
                <a:cs typeface="Courier"/>
              </a:rPr>
              <a:t>BAM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71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625600"/>
            <a:ext cx="8610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Exploring Alignment Results</a:t>
            </a:r>
            <a:endParaRPr lang="en-US" u="sng" dirty="0" smtClean="0"/>
          </a:p>
          <a:p>
            <a:r>
              <a:rPr lang="en-US" dirty="0" smtClean="0"/>
              <a:t>We can also explore alignments interactively </a:t>
            </a:r>
          </a:p>
          <a:p>
            <a:pPr lvl="1"/>
            <a:r>
              <a:rPr lang="en-US" dirty="0" smtClean="0"/>
              <a:t>IGV (Broad Institute) is a popular tool for this</a:t>
            </a:r>
          </a:p>
          <a:p>
            <a:pPr lvl="1"/>
            <a:r>
              <a:rPr lang="en-US" dirty="0" smtClean="0"/>
              <a:t>Today, we’ll use a text-based viewer in </a:t>
            </a:r>
            <a:r>
              <a:rPr lang="en-US" dirty="0" err="1" smtClean="0"/>
              <a:t>samtools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smtClean="0">
                <a:latin typeface="Courier"/>
                <a:cs typeface="Courier"/>
              </a:rPr>
              <a:t>Launch the </a:t>
            </a:r>
            <a:r>
              <a:rPr lang="en-US" sz="2000" dirty="0" smtClean="0">
                <a:latin typeface="Courier"/>
                <a:cs typeface="Courier"/>
              </a:rPr>
              <a:t>viewer (try with and without REF)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tview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input</a:t>
            </a:r>
            <a:r>
              <a:rPr lang="en-US" sz="2000" dirty="0" smtClean="0">
                <a:latin typeface="Courier"/>
                <a:cs typeface="Courier"/>
              </a:rPr>
              <a:t>/align/</a:t>
            </a:r>
            <a:r>
              <a:rPr lang="en-US" sz="2000" dirty="0" err="1" smtClean="0">
                <a:latin typeface="Courier"/>
                <a:cs typeface="Courier"/>
              </a:rPr>
              <a:t>aligner_output.bam</a:t>
            </a:r>
            <a:r>
              <a:rPr lang="en-US" sz="2000" dirty="0" smtClean="0">
                <a:latin typeface="Courier"/>
                <a:cs typeface="Courier"/>
              </a:rPr>
              <a:t> [</a:t>
            </a:r>
            <a:r>
              <a:rPr lang="en-US" sz="2000" i="1" dirty="0" smtClean="0">
                <a:latin typeface="Courier"/>
                <a:cs typeface="Courier"/>
              </a:rPr>
              <a:t>REF</a:t>
            </a:r>
            <a:r>
              <a:rPr lang="en-US" sz="2000" dirty="0" smtClean="0">
                <a:latin typeface="Courier"/>
                <a:cs typeface="Courier"/>
              </a:rPr>
              <a:t>]</a:t>
            </a:r>
            <a:endParaRPr lang="en-US" sz="20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i="1" dirty="0" smtClean="0">
                <a:latin typeface="Courier"/>
                <a:cs typeface="Courier"/>
              </a:rPr>
              <a:t># </a:t>
            </a:r>
            <a:r>
              <a:rPr lang="en-US" sz="2000" dirty="0" smtClean="0">
                <a:latin typeface="Courier"/>
                <a:cs typeface="Courier"/>
              </a:rPr>
              <a:t>Look at the available commands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?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Navigate to a position in the genome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i="1" dirty="0" smtClean="0">
                <a:latin typeface="Courier"/>
                <a:cs typeface="Courier"/>
              </a:rPr>
              <a:t>CHROMOSOME:POSITION </a:t>
            </a:r>
            <a:r>
              <a:rPr lang="en-US" sz="2000" dirty="0" smtClean="0">
                <a:latin typeface="Courier"/>
                <a:cs typeface="Courier"/>
              </a:rPr>
              <a:t>(try chr1:10000000)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405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Interpreting Alignment Results</a:t>
            </a:r>
          </a:p>
          <a:p>
            <a:r>
              <a:rPr lang="en-US" dirty="0" smtClean="0"/>
              <a:t>A read (pair) can often align multiple places</a:t>
            </a:r>
          </a:p>
          <a:p>
            <a:pPr lvl="1"/>
            <a:r>
              <a:rPr lang="en-US" dirty="0" smtClean="0"/>
              <a:t>The difference between the best and second-best alignment (AS – XS) factors largely in the MAPQ</a:t>
            </a:r>
          </a:p>
          <a:p>
            <a:pPr lvl="1"/>
            <a:r>
              <a:rPr lang="en-US" dirty="0" smtClean="0"/>
              <a:t>If there are multiple equally good alignments, BWA will report one at random with a low MAPQ (usually 0)</a:t>
            </a:r>
          </a:p>
          <a:p>
            <a:r>
              <a:rPr lang="en-US" dirty="0" smtClean="0"/>
              <a:t>Highly divergent reads will fail to map</a:t>
            </a:r>
          </a:p>
          <a:p>
            <a:pPr lvl="1"/>
            <a:r>
              <a:rPr lang="en-US" dirty="0" smtClean="0"/>
              <a:t>May happen due to variation (esp. structural), contamination, or sequencing errors</a:t>
            </a:r>
          </a:p>
          <a:p>
            <a:r>
              <a:rPr lang="en-US" dirty="0" smtClean="0"/>
              <a:t>Aligners aren’t perfect! If a particular region is important, verify the alignments visually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15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/>
              <a:t>Variant calling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518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 Variant Caller</a:t>
            </a:r>
          </a:p>
          <a:p>
            <a:r>
              <a:rPr lang="en-US" dirty="0" smtClean="0"/>
              <a:t>Use information from overlapping alignments to identify small loci – from 1 bp up to about the size of the read length – that differ from the reference</a:t>
            </a:r>
          </a:p>
          <a:p>
            <a:r>
              <a:rPr lang="en-US" dirty="0" smtClean="0"/>
              <a:t>Determine the most likely genotype for each sample at each variable locus</a:t>
            </a:r>
          </a:p>
          <a:p>
            <a:r>
              <a:rPr lang="en-US" dirty="0" smtClean="0"/>
              <a:t>Determine the probability that each variant call is correct (quality score)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64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err="1" smtClean="0"/>
              <a:t>FreeBayes</a:t>
            </a:r>
            <a:endParaRPr lang="en-US" u="sng" dirty="0" smtClean="0"/>
          </a:p>
          <a:p>
            <a:r>
              <a:rPr lang="en-US" dirty="0" smtClean="0"/>
              <a:t>Bayesian variant caller – leverages base quality, alignment metrics, read depth, local sequence context, and population information</a:t>
            </a:r>
          </a:p>
          <a:p>
            <a:r>
              <a:rPr lang="en-US" dirty="0" smtClean="0"/>
              <a:t>Performs haplotype-based calling</a:t>
            </a:r>
            <a:endParaRPr lang="en-US" dirty="0"/>
          </a:p>
          <a:p>
            <a:pPr lvl="1"/>
            <a:r>
              <a:rPr lang="en-US" dirty="0" smtClean="0"/>
              <a:t>Designed to run on many individuals simultaneously</a:t>
            </a:r>
          </a:p>
          <a:p>
            <a:pPr lvl="1"/>
            <a:r>
              <a:rPr lang="en-US" dirty="0" smtClean="0"/>
              <a:t>More samples == better accuracy</a:t>
            </a:r>
          </a:p>
          <a:p>
            <a:pPr lvl="1"/>
            <a:r>
              <a:rPr lang="en-US" dirty="0" smtClean="0"/>
              <a:t>Sequencing errors detected as unique haplotypes</a:t>
            </a:r>
          </a:p>
          <a:p>
            <a:r>
              <a:rPr lang="en-US" dirty="0" smtClean="0"/>
              <a:t>Performs local realignment across overlapping reads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https://github.com/ekg/</a:t>
            </a:r>
            <a:r>
              <a:rPr lang="en-US" dirty="0" smtClean="0">
                <a:hlinkClick r:id="rId2"/>
              </a:rPr>
              <a:t>freebayes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Call </a:t>
            </a:r>
            <a:r>
              <a:rPr lang="en-US" u="sng" dirty="0" smtClean="0"/>
              <a:t>Germline Variants </a:t>
            </a:r>
            <a:r>
              <a:rPr lang="en-US" u="sng" dirty="0" smtClean="0"/>
              <a:t>with </a:t>
            </a:r>
            <a:r>
              <a:rPr lang="en-US" u="sng" dirty="0" err="1" smtClean="0"/>
              <a:t>FreeBayes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The default settings work well for most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situations. All we need is the reference and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the BAM file. </a:t>
            </a:r>
            <a:r>
              <a:rPr lang="en-US" sz="2400" dirty="0" smtClean="0">
                <a:latin typeface="Courier"/>
                <a:cs typeface="Courier"/>
              </a:rPr>
              <a:t>We also specify a region to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#</a:t>
            </a:r>
            <a:r>
              <a:rPr lang="en-US" sz="2400" dirty="0" smtClean="0">
                <a:latin typeface="Courier"/>
                <a:cs typeface="Courier"/>
              </a:rPr>
              <a:t> call. Special </a:t>
            </a:r>
            <a:r>
              <a:rPr lang="en-US" sz="2400" dirty="0" smtClean="0">
                <a:latin typeface="Courier"/>
                <a:cs typeface="Courier"/>
              </a:rPr>
              <a:t>compression (</a:t>
            </a: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) </a:t>
            </a:r>
            <a:r>
              <a:rPr lang="en-US" sz="2400" dirty="0" smtClean="0">
                <a:latin typeface="Courier"/>
                <a:cs typeface="Courier"/>
              </a:rPr>
              <a:t>is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 smtClean="0">
                <a:latin typeface="Courier"/>
                <a:cs typeface="Courier"/>
              </a:rPr>
              <a:t>needed for </a:t>
            </a:r>
            <a:r>
              <a:rPr lang="en-US" sz="2400" dirty="0" smtClean="0">
                <a:latin typeface="Courier"/>
                <a:cs typeface="Courier"/>
              </a:rPr>
              <a:t>VCF </a:t>
            </a:r>
            <a:r>
              <a:rPr lang="en-US" sz="2400" dirty="0" smtClean="0">
                <a:latin typeface="Courier"/>
                <a:cs typeface="Courier"/>
              </a:rPr>
              <a:t>output.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freebayes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–r chr1:10000000-10100000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-f resources</a:t>
            </a:r>
            <a:r>
              <a:rPr lang="en-US" sz="2400" dirty="0">
                <a:latin typeface="Courier"/>
                <a:cs typeface="Courier"/>
              </a:rPr>
              <a:t>/Homo_sapiens_assembly38.</a:t>
            </a:r>
            <a:r>
              <a:rPr lang="en-US" sz="2400" dirty="0" smtClean="0">
                <a:latin typeface="Courier"/>
                <a:cs typeface="Courier"/>
              </a:rPr>
              <a:t>fasta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input/germline/</a:t>
            </a:r>
            <a:r>
              <a:rPr lang="en-US" sz="2400" dirty="0" err="1" smtClean="0">
                <a:latin typeface="Courier"/>
                <a:cs typeface="Courier"/>
              </a:rPr>
              <a:t>germline.bam</a:t>
            </a:r>
            <a:r>
              <a:rPr lang="en-US" sz="24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| </a:t>
            </a: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&gt; output/</a:t>
            </a:r>
            <a:r>
              <a:rPr lang="en-US" sz="2400" dirty="0" err="1" smtClean="0">
                <a:latin typeface="Courier"/>
                <a:cs typeface="Courier"/>
              </a:rPr>
              <a:t>variant_calls.vcf.gz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Index the VCF file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tabix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output/</a:t>
            </a:r>
            <a:r>
              <a:rPr lang="en-US" sz="2400" dirty="0" err="1">
                <a:latin typeface="Courier"/>
                <a:cs typeface="Courier"/>
              </a:rPr>
              <a:t>variant_calls.vcf.gz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876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979F7"/>
      </a:hlink>
      <a:folHlink>
        <a:srgbClr val="701E69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11098</TotalTime>
  <Words>6682</Words>
  <Application>Microsoft Macintosh PowerPoint</Application>
  <PresentationFormat>On-screen Show (4:3)</PresentationFormat>
  <Paragraphs>982</Paragraphs>
  <Slides>122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Median</vt:lpstr>
      <vt:lpstr>DNA Variant Calling by  Current-Generation Sequencing</vt:lpstr>
      <vt:lpstr>DNA Variant Calling by  Current-Generation Sequencing</vt:lpstr>
      <vt:lpstr>DNA Variant Calling by  Current-Generation Sequencing</vt:lpstr>
      <vt:lpstr>DNA Variant Calling by  Current-Generation Sequencing</vt:lpstr>
      <vt:lpstr>APPLICATIONS OF VARIANT CALLING</vt:lpstr>
      <vt:lpstr>VARIANT CALLING WORKFLOW</vt:lpstr>
      <vt:lpstr>VARIANT CALLING WORKFLOW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VARIANT CALLING WORKFLOW</vt:lpstr>
      <vt:lpstr>SEQUENCING TECHNOLOGY</vt:lpstr>
      <vt:lpstr>SEQUENCING TECHNOLOGY</vt:lpstr>
      <vt:lpstr>SEQUENCING TECHNOLOGY</vt:lpstr>
      <vt:lpstr>SEQUENCING TECHNOLOGY</vt:lpstr>
      <vt:lpstr>SEQUENCING TECHNOLOGY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SEQUENCING</vt:lpstr>
      <vt:lpstr>ILLUMINA DNA SEQUENCING</vt:lpstr>
      <vt:lpstr>ILLUMINA DNA SEQUENCING</vt:lpstr>
      <vt:lpstr>SEQUENCING DATA ANALYSIS</vt:lpstr>
      <vt:lpstr>SEQUENCING DATA ANALYSIS</vt:lpstr>
      <vt:lpstr>SEQUENCING DATA ANALYSIS</vt:lpstr>
      <vt:lpstr>SEQUENCING DATA ANALYSIS</vt:lpstr>
      <vt:lpstr>SEQUENCING DATA ANALYSIS</vt:lpstr>
      <vt:lpstr>SEQUENCING DATA ANALYSIS</vt:lpstr>
      <vt:lpstr>SEQUENCING DATA ANALYSIS</vt:lpstr>
      <vt:lpstr>VARIANT CALLING WORKFLOW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INTERLUDE: THE COMMAND LINE</vt:lpstr>
      <vt:lpstr>INTERLUDE: THE COMMAND LINE</vt:lpstr>
      <vt:lpstr>INTERLUDE: THE COMMAND LINE</vt:lpstr>
      <vt:lpstr>INTERLUDE: THE COMMAND LINE</vt:lpstr>
      <vt:lpstr>VARIANT CALLING WORKFLOW</vt:lpstr>
      <vt:lpstr>TRIMMING</vt:lpstr>
      <vt:lpstr>TRIMMING</vt:lpstr>
      <vt:lpstr>TRIMMING</vt:lpstr>
      <vt:lpstr>TRIMMING</vt:lpstr>
      <vt:lpstr>TRIMMING</vt:lpstr>
      <vt:lpstr>TRIMMING</vt:lpstr>
      <vt:lpstr>TRIMMING</vt:lpstr>
      <vt:lpstr>VARIANT CALLING WORKFLOW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INTERLUDE: REFERENCE GENOMES</vt:lpstr>
      <vt:lpstr>INTERLUDE: REFERENCE GENOMES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VARIANT CALLING WORKFLOW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 WORKFLOW</vt:lpstr>
      <vt:lpstr>ANNOTATION</vt:lpstr>
      <vt:lpstr>ANNOTATION</vt:lpstr>
      <vt:lpstr>ANNOTATION</vt:lpstr>
      <vt:lpstr>ANNOTATION</vt:lpstr>
      <vt:lpstr>ANNOTATION</vt:lpstr>
      <vt:lpstr>ANNOTATION</vt:lpstr>
      <vt:lpstr>ANNOTATION</vt:lpstr>
      <vt:lpstr>ANNOTATION</vt:lpstr>
      <vt:lpstr>VARIANT CALLING WORKFLOW</vt:lpstr>
      <vt:lpstr>STRUCTURAL VARIANTS</vt:lpstr>
      <vt:lpstr>STRUCTURAL VARIANTS</vt:lpstr>
      <vt:lpstr>STRUCTURAL VARIANTS</vt:lpstr>
      <vt:lpstr>STRUCTURAL VARIANTS</vt:lpstr>
      <vt:lpstr>RECAP</vt:lpstr>
      <vt:lpstr>ALTERNATIVES</vt:lpstr>
    </vt:vector>
  </TitlesOfParts>
  <Company>NHGRI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Variant Calling</dc:title>
  <dc:creator>John Didion</dc:creator>
  <cp:lastModifiedBy>John Didion</cp:lastModifiedBy>
  <cp:revision>290</cp:revision>
  <dcterms:created xsi:type="dcterms:W3CDTF">2016-11-26T13:55:20Z</dcterms:created>
  <dcterms:modified xsi:type="dcterms:W3CDTF">2016-12-08T17:13:30Z</dcterms:modified>
</cp:coreProperties>
</file>